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4"/>
  </p:handoutMasterIdLst>
  <p:sldIdLst>
    <p:sldId id="256" r:id="rId2"/>
    <p:sldId id="257" r:id="rId3"/>
    <p:sldId id="258" r:id="rId4"/>
    <p:sldId id="259" r:id="rId5"/>
    <p:sldId id="285" r:id="rId6"/>
    <p:sldId id="260" r:id="rId7"/>
    <p:sldId id="261" r:id="rId8"/>
    <p:sldId id="282" r:id="rId9"/>
    <p:sldId id="284" r:id="rId10"/>
    <p:sldId id="262" r:id="rId11"/>
    <p:sldId id="263" r:id="rId12"/>
    <p:sldId id="264" r:id="rId13"/>
    <p:sldId id="265" r:id="rId14"/>
    <p:sldId id="266" r:id="rId15"/>
    <p:sldId id="267" r:id="rId16"/>
    <p:sldId id="268" r:id="rId17"/>
    <p:sldId id="269" r:id="rId18"/>
    <p:sldId id="277" r:id="rId19"/>
    <p:sldId id="270" r:id="rId20"/>
    <p:sldId id="271" r:id="rId21"/>
    <p:sldId id="272" r:id="rId22"/>
    <p:sldId id="273" r:id="rId23"/>
    <p:sldId id="274" r:id="rId24"/>
    <p:sldId id="281" r:id="rId25"/>
    <p:sldId id="275" r:id="rId26"/>
    <p:sldId id="286" r:id="rId27"/>
    <p:sldId id="280" r:id="rId28"/>
    <p:sldId id="287" r:id="rId29"/>
    <p:sldId id="288" r:id="rId30"/>
    <p:sldId id="289" r:id="rId31"/>
    <p:sldId id="276" r:id="rId32"/>
    <p:sldId id="278" r:id="rId33"/>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a:defRPr sz="1200" smtClean="0"/>
            </a:lvl1pPr>
          </a:lstStyle>
          <a:p>
            <a:pPr>
              <a:defRPr/>
            </a:pPr>
            <a:fld id="{E90F0761-EF9F-4279-9410-99C547EE696D}" type="datetimeFigureOut">
              <a:rPr lang="en-US"/>
              <a:pPr>
                <a:defRPr/>
              </a:pPr>
              <a:t>10/13/2009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a:defRPr sz="1200" smtClean="0"/>
            </a:lvl1pPr>
          </a:lstStyle>
          <a:p>
            <a:pPr>
              <a:defRPr/>
            </a:pPr>
            <a:fld id="{04410899-563B-434D-A3D9-18223387B44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6350" y="20638"/>
            <a:ext cx="9144000" cy="6858000"/>
            <a:chOff x="0" y="0"/>
            <a:chExt cx="5760" cy="4320"/>
          </a:xfrm>
        </p:grpSpPr>
        <p:sp>
          <p:nvSpPr>
            <p:cNvPr id="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n-US"/>
            </a:p>
          </p:txBody>
        </p:sp>
        <p:sp>
          <p:nvSpPr>
            <p:cNvPr id="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en-US"/>
            </a:p>
          </p:txBody>
        </p:sp>
      </p:grpSp>
      <p:sp>
        <p:nvSpPr>
          <p:cNvPr id="7"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en-US"/>
          </a:p>
        </p:txBody>
      </p:sp>
      <p:grpSp>
        <p:nvGrpSpPr>
          <p:cNvPr id="8" name="Group 6"/>
          <p:cNvGrpSpPr>
            <a:grpSpLocks/>
          </p:cNvGrpSpPr>
          <p:nvPr/>
        </p:nvGrpSpPr>
        <p:grpSpPr bwMode="auto">
          <a:xfrm>
            <a:off x="-1588" y="6034088"/>
            <a:ext cx="7845426" cy="850900"/>
            <a:chOff x="0" y="3792"/>
            <a:chExt cx="4942" cy="536"/>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a:p>
          </p:txBody>
        </p:sp>
        <p:grpSp>
          <p:nvGrpSpPr>
            <p:cNvPr id="10" name="Group 8"/>
            <p:cNvGrpSpPr>
              <a:grpSpLocks/>
            </p:cNvGrpSpPr>
            <p:nvPr userDrawn="1"/>
          </p:nvGrpSpPr>
          <p:grpSpPr bwMode="auto">
            <a:xfrm>
              <a:off x="2486" y="3792"/>
              <a:ext cx="2456" cy="536"/>
              <a:chOff x="2486" y="3792"/>
              <a:chExt cx="2456" cy="536"/>
            </a:xfrm>
          </p:grpSpPr>
          <p:sp>
            <p:nvSpPr>
              <p:cNvPr id="12"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pPr>
                  <a:defRPr/>
                </a:pPr>
                <a:endParaRPr lang="en-US"/>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a:p>
          </p:txBody>
        </p:sp>
      </p:grpSp>
      <p:grpSp>
        <p:nvGrpSpPr>
          <p:cNvPr id="17" name="Group 15"/>
          <p:cNvGrpSpPr>
            <a:grpSpLocks/>
          </p:cNvGrpSpPr>
          <p:nvPr/>
        </p:nvGrpSpPr>
        <p:grpSpPr bwMode="auto">
          <a:xfrm>
            <a:off x="627063" y="6021388"/>
            <a:ext cx="5684837" cy="849312"/>
            <a:chOff x="395" y="3793"/>
            <a:chExt cx="3581" cy="535"/>
          </a:xfrm>
        </p:grpSpPr>
        <p:sp>
          <p:nvSpPr>
            <p:cNvPr id="18"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a:p>
          </p:txBody>
        </p:sp>
        <p:sp>
          <p:nvSpPr>
            <p:cNvPr id="19"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a:p>
          </p:txBody>
        </p:sp>
        <p:sp>
          <p:nvSpPr>
            <p:cNvPr id="20"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a:p>
          </p:txBody>
        </p:sp>
        <p:sp>
          <p:nvSpPr>
            <p:cNvPr id="21"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a:p>
          </p:txBody>
        </p:sp>
        <p:sp>
          <p:nvSpPr>
            <p:cNvPr id="22"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a:p>
          </p:txBody>
        </p:sp>
        <p:sp>
          <p:nvSpPr>
            <p:cNvPr id="23"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a:p>
          </p:txBody>
        </p:sp>
      </p:grpSp>
      <p:sp>
        <p:nvSpPr>
          <p:cNvPr id="5142" name="Rectangle 22"/>
          <p:cNvSpPr>
            <a:spLocks noGrp="1" noChangeArrowheads="1"/>
          </p:cNvSpPr>
          <p:nvPr>
            <p:ph type="ctrTitle" sz="quarter"/>
          </p:nvPr>
        </p:nvSpPr>
        <p:spPr>
          <a:xfrm>
            <a:off x="457200" y="1447800"/>
            <a:ext cx="8229600" cy="1736725"/>
          </a:xfrm>
        </p:spPr>
        <p:txBody>
          <a:bodyPr/>
          <a:lstStyle>
            <a:lvl1pPr>
              <a:defRPr sz="5400"/>
            </a:lvl1pPr>
          </a:lstStyle>
          <a:p>
            <a:r>
              <a:rPr lang="en-US"/>
              <a:t>Click to edit Master title style</a:t>
            </a:r>
          </a:p>
        </p:txBody>
      </p:sp>
      <p:sp>
        <p:nvSpPr>
          <p:cNvPr id="5143"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n-US"/>
              <a:t>Click to edit Master subtitle style</a:t>
            </a:r>
          </a:p>
        </p:txBody>
      </p:sp>
      <p:sp>
        <p:nvSpPr>
          <p:cNvPr id="24" name="Rectangle 24"/>
          <p:cNvSpPr>
            <a:spLocks noGrp="1" noChangeArrowheads="1"/>
          </p:cNvSpPr>
          <p:nvPr>
            <p:ph type="dt" sz="quarter" idx="10"/>
          </p:nvPr>
        </p:nvSpPr>
        <p:spPr/>
        <p:txBody>
          <a:bodyPr/>
          <a:lstStyle>
            <a:lvl1pPr>
              <a:defRPr/>
            </a:lvl1pPr>
          </a:lstStyle>
          <a:p>
            <a:pPr>
              <a:defRPr/>
            </a:pPr>
            <a:endParaRPr lang="en-US"/>
          </a:p>
        </p:txBody>
      </p:sp>
      <p:sp>
        <p:nvSpPr>
          <p:cNvPr id="25" name="Rectangle 25"/>
          <p:cNvSpPr>
            <a:spLocks noGrp="1" noChangeArrowheads="1"/>
          </p:cNvSpPr>
          <p:nvPr>
            <p:ph type="sldNum" sz="quarter" idx="11"/>
          </p:nvPr>
        </p:nvSpPr>
        <p:spPr/>
        <p:txBody>
          <a:bodyPr/>
          <a:lstStyle>
            <a:lvl1pPr>
              <a:defRPr/>
            </a:lvl1pPr>
          </a:lstStyle>
          <a:p>
            <a:pPr>
              <a:defRPr/>
            </a:pPr>
            <a:fld id="{66BC0681-300F-471A-A539-488464286390}" type="slidenum">
              <a:rPr lang="en-US"/>
              <a:pPr>
                <a:defRPr/>
              </a:pPr>
              <a:t>‹#›</a:t>
            </a:fld>
            <a:endParaRPr lang="en-US"/>
          </a:p>
        </p:txBody>
      </p:sp>
      <p:sp>
        <p:nvSpPr>
          <p:cNvPr id="26" name="Rectangle 26"/>
          <p:cNvSpPr>
            <a:spLocks noGrp="1" noChangeArrowheads="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AA23E6C6-121C-4799-B325-A315AF3A120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0551F1F0-B01C-4373-84B3-A6EE6223F2C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495800"/>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FF217CC8-7E46-4EE9-913C-57DFF3152EB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243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4"/>
          <p:cNvSpPr>
            <a:spLocks noGrp="1" noChangeArrowheads="1"/>
          </p:cNvSpPr>
          <p:nvPr>
            <p:ph type="dt" sz="half" idx="10"/>
          </p:nvPr>
        </p:nvSpPr>
        <p:spPr>
          <a:ln/>
        </p:spPr>
        <p:txBody>
          <a:bodyPr/>
          <a:lstStyle>
            <a:lvl1pPr>
              <a:defRPr/>
            </a:lvl1pPr>
          </a:lstStyle>
          <a:p>
            <a:pPr>
              <a:defRPr/>
            </a:pPr>
            <a:endParaRPr lang="en-US"/>
          </a:p>
        </p:txBody>
      </p:sp>
      <p:sp>
        <p:nvSpPr>
          <p:cNvPr id="7" name="Rectangle 25"/>
          <p:cNvSpPr>
            <a:spLocks noGrp="1" noChangeArrowheads="1"/>
          </p:cNvSpPr>
          <p:nvPr>
            <p:ph type="ftr" sz="quarter" idx="11"/>
          </p:nvPr>
        </p:nvSpPr>
        <p:spPr>
          <a:ln/>
        </p:spPr>
        <p:txBody>
          <a:bodyPr/>
          <a:lstStyle>
            <a:lvl1pPr>
              <a:defRPr/>
            </a:lvl1pPr>
          </a:lstStyle>
          <a:p>
            <a:pPr>
              <a:defRPr/>
            </a:pPr>
            <a:endParaRPr lang="en-US"/>
          </a:p>
        </p:txBody>
      </p:sp>
      <p:sp>
        <p:nvSpPr>
          <p:cNvPr id="8" name="Rectangle 26"/>
          <p:cNvSpPr>
            <a:spLocks noGrp="1" noChangeArrowheads="1"/>
          </p:cNvSpPr>
          <p:nvPr>
            <p:ph type="sldNum" sz="quarter" idx="12"/>
          </p:nvPr>
        </p:nvSpPr>
        <p:spPr>
          <a:ln/>
        </p:spPr>
        <p:txBody>
          <a:bodyPr/>
          <a:lstStyle>
            <a:lvl1pPr>
              <a:defRPr/>
            </a:lvl1pPr>
          </a:lstStyle>
          <a:p>
            <a:pPr>
              <a:defRPr/>
            </a:pPr>
            <a:fld id="{1F61091C-681F-4B0F-A03B-A4BE14CD4D1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0C5EAA59-F11B-48FE-93DD-FB0B8D6E9F5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695D905E-0589-4E0F-96BF-5A98AFE1712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349430CE-C6F0-40AA-B979-8AF474C69C2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4"/>
          <p:cNvSpPr>
            <a:spLocks noGrp="1" noChangeArrowheads="1"/>
          </p:cNvSpPr>
          <p:nvPr>
            <p:ph type="dt" sz="half" idx="10"/>
          </p:nvPr>
        </p:nvSpPr>
        <p:spPr>
          <a:ln/>
        </p:spPr>
        <p:txBody>
          <a:bodyPr/>
          <a:lstStyle>
            <a:lvl1pPr>
              <a:defRPr/>
            </a:lvl1pPr>
          </a:lstStyle>
          <a:p>
            <a:pPr>
              <a:defRPr/>
            </a:pPr>
            <a:endParaRPr lang="en-US"/>
          </a:p>
        </p:txBody>
      </p:sp>
      <p:sp>
        <p:nvSpPr>
          <p:cNvPr id="8" name="Rectangle 25"/>
          <p:cNvSpPr>
            <a:spLocks noGrp="1" noChangeArrowheads="1"/>
          </p:cNvSpPr>
          <p:nvPr>
            <p:ph type="ftr" sz="quarter" idx="11"/>
          </p:nvPr>
        </p:nvSpPr>
        <p:spPr>
          <a:ln/>
        </p:spPr>
        <p:txBody>
          <a:bodyPr/>
          <a:lstStyle>
            <a:lvl1pPr>
              <a:defRPr/>
            </a:lvl1pPr>
          </a:lstStyle>
          <a:p>
            <a:pPr>
              <a:defRPr/>
            </a:pPr>
            <a:endParaRPr lang="en-US"/>
          </a:p>
        </p:txBody>
      </p:sp>
      <p:sp>
        <p:nvSpPr>
          <p:cNvPr id="9" name="Rectangle 26"/>
          <p:cNvSpPr>
            <a:spLocks noGrp="1" noChangeArrowheads="1"/>
          </p:cNvSpPr>
          <p:nvPr>
            <p:ph type="sldNum" sz="quarter" idx="12"/>
          </p:nvPr>
        </p:nvSpPr>
        <p:spPr>
          <a:ln/>
        </p:spPr>
        <p:txBody>
          <a:bodyPr/>
          <a:lstStyle>
            <a:lvl1pPr>
              <a:defRPr/>
            </a:lvl1pPr>
          </a:lstStyle>
          <a:p>
            <a:pPr>
              <a:defRPr/>
            </a:pPr>
            <a:fld id="{6ADF41A6-BEC0-40DA-AA56-4F518B1A94B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4"/>
          <p:cNvSpPr>
            <a:spLocks noGrp="1" noChangeArrowheads="1"/>
          </p:cNvSpPr>
          <p:nvPr>
            <p:ph type="dt" sz="half" idx="10"/>
          </p:nvPr>
        </p:nvSpPr>
        <p:spPr>
          <a:ln/>
        </p:spPr>
        <p:txBody>
          <a:bodyPr/>
          <a:lstStyle>
            <a:lvl1pPr>
              <a:defRPr/>
            </a:lvl1pPr>
          </a:lstStyle>
          <a:p>
            <a:pPr>
              <a:defRPr/>
            </a:pPr>
            <a:endParaRPr lang="en-US"/>
          </a:p>
        </p:txBody>
      </p:sp>
      <p:sp>
        <p:nvSpPr>
          <p:cNvPr id="4" name="Rectangle 25"/>
          <p:cNvSpPr>
            <a:spLocks noGrp="1" noChangeArrowheads="1"/>
          </p:cNvSpPr>
          <p:nvPr>
            <p:ph type="ftr" sz="quarter" idx="11"/>
          </p:nvPr>
        </p:nvSpPr>
        <p:spPr>
          <a:ln/>
        </p:spPr>
        <p:txBody>
          <a:bodyPr/>
          <a:lstStyle>
            <a:lvl1pPr>
              <a:defRPr/>
            </a:lvl1pPr>
          </a:lstStyle>
          <a:p>
            <a:pPr>
              <a:defRPr/>
            </a:pPr>
            <a:endParaRPr lang="en-US"/>
          </a:p>
        </p:txBody>
      </p:sp>
      <p:sp>
        <p:nvSpPr>
          <p:cNvPr id="5" name="Rectangle 26"/>
          <p:cNvSpPr>
            <a:spLocks noGrp="1" noChangeArrowheads="1"/>
          </p:cNvSpPr>
          <p:nvPr>
            <p:ph type="sldNum" sz="quarter" idx="12"/>
          </p:nvPr>
        </p:nvSpPr>
        <p:spPr>
          <a:ln/>
        </p:spPr>
        <p:txBody>
          <a:bodyPr/>
          <a:lstStyle>
            <a:lvl1pPr>
              <a:defRPr/>
            </a:lvl1pPr>
          </a:lstStyle>
          <a:p>
            <a:pPr>
              <a:defRPr/>
            </a:pPr>
            <a:fld id="{CA4A766A-EAC7-4191-B0D2-7E094758A28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4"/>
          <p:cNvSpPr>
            <a:spLocks noGrp="1" noChangeArrowheads="1"/>
          </p:cNvSpPr>
          <p:nvPr>
            <p:ph type="dt" sz="half" idx="10"/>
          </p:nvPr>
        </p:nvSpPr>
        <p:spPr>
          <a:ln/>
        </p:spPr>
        <p:txBody>
          <a:bodyPr/>
          <a:lstStyle>
            <a:lvl1pPr>
              <a:defRPr/>
            </a:lvl1pPr>
          </a:lstStyle>
          <a:p>
            <a:pPr>
              <a:defRPr/>
            </a:pPr>
            <a:endParaRPr lang="en-US"/>
          </a:p>
        </p:txBody>
      </p:sp>
      <p:sp>
        <p:nvSpPr>
          <p:cNvPr id="3" name="Rectangle 25"/>
          <p:cNvSpPr>
            <a:spLocks noGrp="1" noChangeArrowheads="1"/>
          </p:cNvSpPr>
          <p:nvPr>
            <p:ph type="ftr" sz="quarter" idx="11"/>
          </p:nvPr>
        </p:nvSpPr>
        <p:spPr>
          <a:ln/>
        </p:spPr>
        <p:txBody>
          <a:bodyPr/>
          <a:lstStyle>
            <a:lvl1pPr>
              <a:defRPr/>
            </a:lvl1pPr>
          </a:lstStyle>
          <a:p>
            <a:pPr>
              <a:defRPr/>
            </a:pPr>
            <a:endParaRPr lang="en-US"/>
          </a:p>
        </p:txBody>
      </p:sp>
      <p:sp>
        <p:nvSpPr>
          <p:cNvPr id="4" name="Rectangle 26"/>
          <p:cNvSpPr>
            <a:spLocks noGrp="1" noChangeArrowheads="1"/>
          </p:cNvSpPr>
          <p:nvPr>
            <p:ph type="sldNum" sz="quarter" idx="12"/>
          </p:nvPr>
        </p:nvSpPr>
        <p:spPr>
          <a:ln/>
        </p:spPr>
        <p:txBody>
          <a:bodyPr/>
          <a:lstStyle>
            <a:lvl1pPr>
              <a:defRPr/>
            </a:lvl1pPr>
          </a:lstStyle>
          <a:p>
            <a:pPr>
              <a:defRPr/>
            </a:pPr>
            <a:fld id="{E0F25D8F-22E9-49D5-AC4B-867A10F49CE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C2AE63B0-6A0C-4A9F-81AC-AAB69E30F40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24274EBF-524A-42FF-9F2A-938F6EEE8B6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5760" cy="4320"/>
          </a:xfrm>
        </p:grpSpPr>
        <p:sp>
          <p:nvSpPr>
            <p:cNvPr id="4099"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n-US"/>
            </a:p>
          </p:txBody>
        </p:sp>
        <p:sp>
          <p:nvSpPr>
            <p:cNvPr id="4100"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en-US"/>
            </a:p>
          </p:txBody>
        </p:sp>
      </p:grpSp>
      <p:sp>
        <p:nvSpPr>
          <p:cNvPr id="4101"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en-US"/>
          </a:p>
        </p:txBody>
      </p:sp>
      <p:grpSp>
        <p:nvGrpSpPr>
          <p:cNvPr id="1028" name="Group 6"/>
          <p:cNvGrpSpPr>
            <a:grpSpLocks/>
          </p:cNvGrpSpPr>
          <p:nvPr/>
        </p:nvGrpSpPr>
        <p:grpSpPr bwMode="auto">
          <a:xfrm>
            <a:off x="0" y="6019800"/>
            <a:ext cx="7848600" cy="857250"/>
            <a:chOff x="0" y="3792"/>
            <a:chExt cx="4944" cy="540"/>
          </a:xfrm>
        </p:grpSpPr>
        <p:sp>
          <p:nvSpPr>
            <p:cNvPr id="4103"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a:p>
          </p:txBody>
        </p:sp>
        <p:grpSp>
          <p:nvGrpSpPr>
            <p:cNvPr id="1042" name="Group 8"/>
            <p:cNvGrpSpPr>
              <a:grpSpLocks/>
            </p:cNvGrpSpPr>
            <p:nvPr userDrawn="1"/>
          </p:nvGrpSpPr>
          <p:grpSpPr bwMode="auto">
            <a:xfrm>
              <a:off x="2486" y="3792"/>
              <a:ext cx="2458" cy="540"/>
              <a:chOff x="2486" y="3792"/>
              <a:chExt cx="2458" cy="540"/>
            </a:xfrm>
          </p:grpSpPr>
          <p:sp>
            <p:nvSpPr>
              <p:cNvPr id="4105"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en-US"/>
              </a:p>
            </p:txBody>
          </p:sp>
          <p:sp>
            <p:nvSpPr>
              <p:cNvPr id="4106"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a:p>
            </p:txBody>
          </p:sp>
          <p:sp>
            <p:nvSpPr>
              <p:cNvPr id="4107"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a:p>
            </p:txBody>
          </p:sp>
          <p:sp>
            <p:nvSpPr>
              <p:cNvPr id="4108"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a:p>
            </p:txBody>
          </p:sp>
          <p:sp>
            <p:nvSpPr>
              <p:cNvPr id="4109"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a:p>
            </p:txBody>
          </p:sp>
        </p:grpSp>
        <p:sp>
          <p:nvSpPr>
            <p:cNvPr id="4110"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a:p>
          </p:txBody>
        </p:sp>
      </p:grpSp>
      <p:grpSp>
        <p:nvGrpSpPr>
          <p:cNvPr id="1029" name="Group 15"/>
          <p:cNvGrpSpPr>
            <a:grpSpLocks/>
          </p:cNvGrpSpPr>
          <p:nvPr/>
        </p:nvGrpSpPr>
        <p:grpSpPr bwMode="auto">
          <a:xfrm>
            <a:off x="627063" y="6021388"/>
            <a:ext cx="5684837" cy="849312"/>
            <a:chOff x="395" y="3793"/>
            <a:chExt cx="3581" cy="535"/>
          </a:xfrm>
        </p:grpSpPr>
        <p:sp>
          <p:nvSpPr>
            <p:cNvPr id="4112"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a:p>
          </p:txBody>
        </p:sp>
        <p:sp>
          <p:nvSpPr>
            <p:cNvPr id="4113"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a:p>
          </p:txBody>
        </p:sp>
        <p:sp>
          <p:nvSpPr>
            <p:cNvPr id="4114"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a:p>
          </p:txBody>
        </p:sp>
        <p:sp>
          <p:nvSpPr>
            <p:cNvPr id="4115"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a:p>
          </p:txBody>
        </p:sp>
        <p:sp>
          <p:nvSpPr>
            <p:cNvPr id="4116"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a:p>
          </p:txBody>
        </p:sp>
        <p:sp>
          <p:nvSpPr>
            <p:cNvPr id="4117"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a:p>
          </p:txBody>
        </p:sp>
      </p:grpSp>
      <p:sp>
        <p:nvSpPr>
          <p:cNvPr id="4118"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20"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endParaRPr lang="en-US"/>
          </a:p>
        </p:txBody>
      </p:sp>
      <p:sp>
        <p:nvSpPr>
          <p:cNvPr id="4121"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a:defRPr/>
            </a:pPr>
            <a:endParaRPr lang="en-US"/>
          </a:p>
        </p:txBody>
      </p:sp>
      <p:sp>
        <p:nvSpPr>
          <p:cNvPr id="4122"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8F08EDD-1911-4D2D-8B21-8F4B4B027C09}"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32"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google.com/imgres?imgurl=http://www.toursaudiarabia.com/pictures/crescents.gif&amp;imgrefurl=http://www.toursaudiarabia.com/islam.html&amp;h=253&amp;w=263&amp;sz=8&amp;hl=en&amp;start=2&amp;usg=__CYludbvRCmFrKxkaoFNPlJBfeAs=&amp;tbnid=ViHMO4Bq0nHJAM:&amp;tbnh=108&amp;tbnw=112&amp;prev=/images%3Fq%3Dislam%2Bcrescent%2Bmoon%26gbv%3D2%26hl%3Den"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com/imgres?imgurl=http://www.finerwebdesign.com/globe2.jpg&amp;imgrefurl=http://www.finerwebdesign.com/faqs.html&amp;h=595&amp;w=600&amp;sz=105&amp;hl=en&amp;start=10&amp;usg=__akpU3oMwfAmb6oW-g3GjdTtRuKw=&amp;tbnid=blm8bIMAPX5tSM:&amp;tbnh=134&amp;tbnw=135&amp;prev=/images%3Fq%3Dglobe%26gbv%3D2%26hl%3Den"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m/imgres?imgurl=http://www.padfield.com/clipart/BookCovers/creeds/images/Koran.jpg&amp;imgrefurl=http://www.freewebs.com/bushmustgo/religion.htm&amp;h=432&amp;w=303&amp;sz=125&amp;hl=en&amp;start=2&amp;usg=__XGJfoyTD_YbcOdZFcbJm3OOpWVA=&amp;tbnid=AwRG8IKlF8vRmM:&amp;tbnh=126&amp;tbnw=88&amp;prev=/images%3Fq%3Dkoran%26gbv%3D2%26hl%3De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31.xml.rels><?xml version="1.0" encoding="UTF-8" standalone="yes"?>
<Relationships xmlns="http://schemas.openxmlformats.org/package/2006/relationships"><Relationship Id="rId3" Type="http://schemas.openxmlformats.org/officeDocument/2006/relationships/hyperlink" Target="http://images.google.com/imgres?imgurl=http://upload.wikimedia.org/wikipedia/commons/thumb/e/e3/Islam_symbol_green_gradation2.svg/500px-Islam_symbol_green_gradation2.svg.png&amp;imgrefurl=http://current.com/items/89949135_islam-is-a-religion-of-peace-lets-see-some-proof.htm&amp;usg=__UqGH492lsWxTacaGV4nRmFYB-Tw=&amp;h=500&amp;w=500&amp;sz=32&amp;hl=en&amp;start=3&amp;sig2=jBky9OGC5MLdcj5sVfj9CQ&amp;um=1&amp;tbnid=lnqB8K2C_qRFrM:&amp;tbnh=130&amp;tbnw=130&amp;prev=/images%3Fq%3Dmuslim%2Bsymbols%2Bin%2Bgreen%26hl%3Den%26safe%3Dactive%26um%3D1&amp;ei=gpzTSqjtNcrglAedq7mpCg" TargetMode="External"/><Relationship Id="rId7" Type="http://schemas.openxmlformats.org/officeDocument/2006/relationships/image" Target="../media/image23.jpeg"/><Relationship Id="rId2"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image" Target="../media/image22.jpeg"/><Relationship Id="rId5" Type="http://schemas.openxmlformats.org/officeDocument/2006/relationships/hyperlink" Target="http://2.bp.blogspot.com/_ctD1irsgFZA/SeSPL4ZEqcI/AAAAAAAAAhw/io85nh2KbdM/s1600-h/fast.JPG" TargetMode="External"/><Relationship Id="rId4" Type="http://schemas.openxmlformats.org/officeDocument/2006/relationships/image" Target="../media/image21.jpeg"/></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2.xml"/><Relationship Id="rId5" Type="http://schemas.openxmlformats.org/officeDocument/2006/relationships/image" Target="../media/image26.jpeg"/><Relationship Id="rId4" Type="http://schemas.openxmlformats.org/officeDocument/2006/relationships/hyperlink" Target="http://dominatorfireworks.com/fireworks-displays/uploaded_images/fireworks2%2822%29-720258.jp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www.iconofile.com/events/images/angel_gabriel.jpg&amp;imgrefurl=http://www.iconofile.com/default.asp%3Fdir%3Devents%26page%3Dworkshops_belov_2006&amp;h=1293&amp;w=1016&amp;sz=1238&amp;hl=en&amp;start=10&amp;usg=__rNUFGL4uuX3k5eYi686Qy6hHIyc=&amp;tbnid=m2Dgv5LyZmGOTM:&amp;tbnh=150&amp;tbnw=118&amp;prev=/images%3Fq%3Dangel%2Bgabriel%26gbv%3D2%26hl%3Den%26sa%3DX"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Grp="1" noChangeArrowheads="1"/>
          </p:cNvSpPr>
          <p:nvPr>
            <p:ph type="ctrTitle"/>
          </p:nvPr>
        </p:nvSpPr>
        <p:spPr/>
        <p:txBody>
          <a:bodyPr/>
          <a:lstStyle/>
          <a:p>
            <a:pPr eaLnBrk="1" hangingPunct="1">
              <a:defRPr/>
            </a:pPr>
            <a:r>
              <a:rPr lang="en-US" smtClean="0"/>
              <a:t>Islam 101</a:t>
            </a:r>
          </a:p>
        </p:txBody>
      </p:sp>
      <p:sp>
        <p:nvSpPr>
          <p:cNvPr id="2055" name="Rectangle 7"/>
          <p:cNvSpPr>
            <a:spLocks noGrp="1" noChangeArrowheads="1"/>
          </p:cNvSpPr>
          <p:nvPr>
            <p:ph type="subTitle" idx="1"/>
          </p:nvPr>
        </p:nvSpPr>
        <p:spPr/>
        <p:txBody>
          <a:bodyPr/>
          <a:lstStyle/>
          <a:p>
            <a:pPr eaLnBrk="1" hangingPunct="1">
              <a:defRPr/>
            </a:pPr>
            <a:r>
              <a:rPr lang="en-US" dirty="0" smtClean="0"/>
              <a:t>Global Studies</a:t>
            </a:r>
          </a:p>
          <a:p>
            <a:pPr eaLnBrk="1" hangingPunct="1">
              <a:defRPr/>
            </a:pPr>
            <a:r>
              <a:rPr lang="en-US" dirty="0" smtClean="0"/>
              <a:t>Mr. Richards – Fall 2009</a:t>
            </a:r>
          </a:p>
        </p:txBody>
      </p:sp>
      <p:pic>
        <p:nvPicPr>
          <p:cNvPr id="3076" name="Picture 13" descr="crescents">
            <a:hlinkClick r:id="rId2"/>
          </p:cNvPr>
          <p:cNvPicPr>
            <a:picLocks noChangeAspect="1" noChangeArrowheads="1"/>
          </p:cNvPicPr>
          <p:nvPr/>
        </p:nvPicPr>
        <p:blipFill>
          <a:blip r:embed="rId3" cstate="print"/>
          <a:srcRect/>
          <a:stretch>
            <a:fillRect/>
          </a:stretch>
        </p:blipFill>
        <p:spPr bwMode="auto">
          <a:xfrm>
            <a:off x="6781800" y="609600"/>
            <a:ext cx="1981200" cy="1909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mtClean="0"/>
              <a:t>Followers of Islam believe:</a:t>
            </a:r>
          </a:p>
        </p:txBody>
      </p:sp>
      <p:sp>
        <p:nvSpPr>
          <p:cNvPr id="16387" name="Rectangle 3"/>
          <p:cNvSpPr>
            <a:spLocks noGrp="1" noChangeArrowheads="1"/>
          </p:cNvSpPr>
          <p:nvPr>
            <p:ph type="body" idx="1"/>
          </p:nvPr>
        </p:nvSpPr>
        <p:spPr/>
        <p:txBody>
          <a:bodyPr/>
          <a:lstStyle/>
          <a:p>
            <a:pPr eaLnBrk="1" hangingPunct="1"/>
            <a:r>
              <a:rPr lang="en-US" smtClean="0"/>
              <a:t>Islam existed before the birth of Mohammed.</a:t>
            </a:r>
          </a:p>
          <a:p>
            <a:pPr eaLnBrk="1" hangingPunct="1"/>
            <a:r>
              <a:rPr lang="en-US" smtClean="0"/>
              <a:t>Islam dates back to the origin of the world.</a:t>
            </a:r>
          </a:p>
          <a:p>
            <a:pPr eaLnBrk="1" hangingPunct="1"/>
            <a:r>
              <a:rPr lang="en-US" smtClean="0"/>
              <a:t>Mohammed is the last prophet.</a:t>
            </a:r>
          </a:p>
        </p:txBody>
      </p:sp>
      <p:pic>
        <p:nvPicPr>
          <p:cNvPr id="13316" name="Picture 7" descr="globe2">
            <a:hlinkClick r:id="rId2"/>
          </p:cNvPr>
          <p:cNvPicPr>
            <a:picLocks noChangeAspect="1" noChangeArrowheads="1"/>
          </p:cNvPicPr>
          <p:nvPr/>
        </p:nvPicPr>
        <p:blipFill>
          <a:blip r:embed="rId3" cstate="print"/>
          <a:srcRect/>
          <a:stretch>
            <a:fillRect/>
          </a:stretch>
        </p:blipFill>
        <p:spPr bwMode="auto">
          <a:xfrm>
            <a:off x="7391400" y="1295400"/>
            <a:ext cx="1285875" cy="12763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381000" y="914400"/>
            <a:ext cx="8229600" cy="3810000"/>
          </a:xfrm>
        </p:spPr>
        <p:txBody>
          <a:bodyPr/>
          <a:lstStyle/>
          <a:p>
            <a:pPr eaLnBrk="1" hangingPunct="1">
              <a:defRPr/>
            </a:pPr>
            <a:r>
              <a:rPr lang="en-US" sz="4000" smtClean="0"/>
              <a:t>Mohammed’s message from Jibril was to educate his countrymen, convert the pagans, and save man from materialism, hedonism and idolatry.</a:t>
            </a:r>
          </a:p>
        </p:txBody>
      </p:sp>
      <p:sp>
        <p:nvSpPr>
          <p:cNvPr id="17413" name="Rectangle 5"/>
          <p:cNvSpPr>
            <a:spLocks noChangeArrowheads="1"/>
          </p:cNvSpPr>
          <p:nvPr/>
        </p:nvSpPr>
        <p:spPr bwMode="auto">
          <a:xfrm>
            <a:off x="2076450" y="4800600"/>
            <a:ext cx="4984750" cy="473075"/>
          </a:xfrm>
          <a:prstGeom prst="rect">
            <a:avLst/>
          </a:prstGeom>
          <a:noFill/>
          <a:ln w="9525">
            <a:noFill/>
            <a:miter lim="800000"/>
            <a:headEnd/>
            <a:tailEnd/>
          </a:ln>
        </p:spPr>
        <p:txBody>
          <a:bodyPr wrap="none" lIns="158700" tIns="39675" rIns="0" bIns="158700" anchor="ctr">
            <a:spAutoFit/>
          </a:bodyPr>
          <a:lstStyle/>
          <a:p>
            <a:pPr eaLnBrk="1" hangingPunct="1"/>
            <a:r>
              <a:rPr lang="en-US"/>
              <a:t>Pleasure or happiness is the highest good; ego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7413"/>
                                        </p:tgtEl>
                                        <p:attrNameLst>
                                          <p:attrName>style.visibility</p:attrName>
                                        </p:attrNameLst>
                                      </p:cBhvr>
                                      <p:to>
                                        <p:strVal val="visible"/>
                                      </p:to>
                                    </p:set>
                                    <p:animEffect transition="in" filter="blinds(horizontal)">
                                      <p:cBhvr>
                                        <p:cTn id="11"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Rectangle 6"/>
          <p:cNvSpPr>
            <a:spLocks noGrp="1" noChangeArrowheads="1"/>
          </p:cNvSpPr>
          <p:nvPr>
            <p:ph type="title"/>
          </p:nvPr>
        </p:nvSpPr>
        <p:spPr>
          <a:xfrm>
            <a:off x="381000" y="1524000"/>
            <a:ext cx="8229600" cy="3124200"/>
          </a:xfrm>
        </p:spPr>
        <p:txBody>
          <a:bodyPr/>
          <a:lstStyle/>
          <a:p>
            <a:pPr eaLnBrk="1" hangingPunct="1">
              <a:defRPr/>
            </a:pPr>
            <a:r>
              <a:rPr lang="en-US" sz="4000" smtClean="0"/>
              <a:t>Not all were receptive to Mohammed’s message and he used force and politics to establish Islam across Asia and Northern Africa.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0" name="Rectangle 12"/>
          <p:cNvSpPr>
            <a:spLocks noGrp="1" noChangeArrowheads="1"/>
          </p:cNvSpPr>
          <p:nvPr>
            <p:ph type="body" sz="half" idx="2"/>
          </p:nvPr>
        </p:nvSpPr>
        <p:spPr>
          <a:xfrm>
            <a:off x="4648200" y="533400"/>
            <a:ext cx="4038600" cy="5410200"/>
          </a:xfrm>
        </p:spPr>
        <p:txBody>
          <a:bodyPr/>
          <a:lstStyle/>
          <a:p>
            <a:pPr eaLnBrk="1" hangingPunct="1"/>
            <a:r>
              <a:rPr lang="en-US" sz="2800" smtClean="0"/>
              <a:t>Islam established roots in many areas (Middle East, N. Africa, Asia) and was battled in others.  The Crusades pitted Muslims and Christians against each other and this legacy lingers even to this day.</a:t>
            </a:r>
          </a:p>
        </p:txBody>
      </p:sp>
      <p:pic>
        <p:nvPicPr>
          <p:cNvPr id="22534" name="Picture 6" descr="monty_python_430"/>
          <p:cNvPicPr>
            <a:picLocks noChangeAspect="1" noChangeArrowheads="1"/>
          </p:cNvPicPr>
          <p:nvPr/>
        </p:nvPicPr>
        <p:blipFill>
          <a:blip r:embed="rId2" cstate="print"/>
          <a:srcRect/>
          <a:stretch>
            <a:fillRect/>
          </a:stretch>
        </p:blipFill>
        <p:spPr bwMode="auto">
          <a:xfrm>
            <a:off x="457200" y="1714500"/>
            <a:ext cx="4095750" cy="2857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2540">
                                            <p:txEl>
                                              <p:pRg st="0" end="0"/>
                                            </p:txEl>
                                          </p:spTgt>
                                        </p:tgtEl>
                                        <p:attrNameLst>
                                          <p:attrName>style.visibility</p:attrName>
                                        </p:attrNameLst>
                                      </p:cBhvr>
                                      <p:to>
                                        <p:strVal val="visible"/>
                                      </p:to>
                                    </p:set>
                                    <p:animEffect transition="in" filter="diamond(in)">
                                      <p:cBhvr>
                                        <p:cTn id="7" dur="2000"/>
                                        <p:tgtEl>
                                          <p:spTgt spid="22540">
                                            <p:txEl>
                                              <p:pRg st="0" end="0"/>
                                            </p:txEl>
                                          </p:spTgt>
                                        </p:tgtEl>
                                      </p:cBhvr>
                                    </p:animEffect>
                                  </p:childTnLst>
                                </p:cTn>
                              </p:par>
                            </p:childTnLst>
                          </p:cTn>
                        </p:par>
                        <p:par>
                          <p:cTn id="8" fill="hold">
                            <p:stCondLst>
                              <p:cond delay="2000"/>
                            </p:stCondLst>
                            <p:childTnLst>
                              <p:par>
                                <p:cTn id="9" presetID="3" presetClass="entr" presetSubtype="10" fill="hold" nodeType="afterEffect">
                                  <p:stCondLst>
                                    <p:cond delay="0"/>
                                  </p:stCondLst>
                                  <p:childTnLst>
                                    <p:set>
                                      <p:cBhvr>
                                        <p:cTn id="10" dur="1" fill="hold">
                                          <p:stCondLst>
                                            <p:cond delay="0"/>
                                          </p:stCondLst>
                                        </p:cTn>
                                        <p:tgtEl>
                                          <p:spTgt spid="22534"/>
                                        </p:tgtEl>
                                        <p:attrNameLst>
                                          <p:attrName>style.visibility</p:attrName>
                                        </p:attrNameLst>
                                      </p:cBhvr>
                                      <p:to>
                                        <p:strVal val="visible"/>
                                      </p:to>
                                    </p:set>
                                    <p:animEffect transition="in" filter="blinds(horizontal)">
                                      <p:cBhvr>
                                        <p:cTn id="11" dur="5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Holy texts:</a:t>
            </a:r>
          </a:p>
        </p:txBody>
      </p:sp>
      <p:sp>
        <p:nvSpPr>
          <p:cNvPr id="24579" name="Rectangle 3"/>
          <p:cNvSpPr>
            <a:spLocks noGrp="1" noChangeArrowheads="1"/>
          </p:cNvSpPr>
          <p:nvPr>
            <p:ph type="body" idx="1"/>
          </p:nvPr>
        </p:nvSpPr>
        <p:spPr/>
        <p:txBody>
          <a:bodyPr/>
          <a:lstStyle/>
          <a:p>
            <a:pPr eaLnBrk="1" hangingPunct="1"/>
            <a:r>
              <a:rPr lang="en-US" smtClean="0"/>
              <a:t>The Qur’an (Koran) – “The Words of God”</a:t>
            </a:r>
          </a:p>
          <a:p>
            <a:pPr eaLnBrk="1" hangingPunct="1"/>
            <a:r>
              <a:rPr lang="en-US" smtClean="0"/>
              <a:t>The Hadith – Sayings of Mohammed</a:t>
            </a:r>
          </a:p>
          <a:p>
            <a:pPr eaLnBrk="1" hangingPunct="1"/>
            <a:r>
              <a:rPr lang="en-US" smtClean="0"/>
              <a:t>The Bible, the Torah, and the Psalms</a:t>
            </a:r>
          </a:p>
        </p:txBody>
      </p:sp>
      <p:pic>
        <p:nvPicPr>
          <p:cNvPr id="17412" name="Picture 5" descr="Koran">
            <a:hlinkClick r:id="rId2"/>
          </p:cNvPr>
          <p:cNvPicPr>
            <a:picLocks noChangeAspect="1" noChangeArrowheads="1"/>
          </p:cNvPicPr>
          <p:nvPr/>
        </p:nvPicPr>
        <p:blipFill>
          <a:blip r:embed="rId3" cstate="print"/>
          <a:srcRect/>
          <a:stretch>
            <a:fillRect/>
          </a:stretch>
        </p:blipFill>
        <p:spPr bwMode="auto">
          <a:xfrm>
            <a:off x="381000" y="3733800"/>
            <a:ext cx="1590675" cy="2276475"/>
          </a:xfrm>
          <a:prstGeom prst="rect">
            <a:avLst/>
          </a:prstGeom>
          <a:noFill/>
          <a:ln w="9525">
            <a:noFill/>
            <a:miter lim="800000"/>
            <a:headEnd/>
            <a:tailEnd/>
          </a:ln>
        </p:spPr>
      </p:pic>
      <p:sp>
        <p:nvSpPr>
          <p:cNvPr id="24582" name="Rectangle 6"/>
          <p:cNvSpPr>
            <a:spLocks noChangeArrowheads="1"/>
          </p:cNvSpPr>
          <p:nvPr/>
        </p:nvSpPr>
        <p:spPr bwMode="auto">
          <a:xfrm>
            <a:off x="3429000" y="3505200"/>
            <a:ext cx="5334000" cy="641350"/>
          </a:xfrm>
          <a:prstGeom prst="rect">
            <a:avLst/>
          </a:prstGeom>
          <a:noFill/>
          <a:ln w="9525">
            <a:noFill/>
            <a:miter lim="800000"/>
            <a:headEnd/>
            <a:tailEnd/>
          </a:ln>
        </p:spPr>
        <p:txBody>
          <a:bodyPr anchor="ctr">
            <a:spAutoFit/>
          </a:bodyPr>
          <a:lstStyle/>
          <a:p>
            <a:pPr eaLnBrk="1" hangingPunct="1"/>
            <a:r>
              <a:rPr lang="en-US"/>
              <a:t>“If a monkey, a black dog, or a woman passes in front of a praying person, his prayer is nullified.” </a:t>
            </a:r>
          </a:p>
        </p:txBody>
      </p:sp>
      <p:sp>
        <p:nvSpPr>
          <p:cNvPr id="24583" name="Rectangle 7"/>
          <p:cNvSpPr>
            <a:spLocks noChangeArrowheads="1"/>
          </p:cNvSpPr>
          <p:nvPr/>
        </p:nvSpPr>
        <p:spPr bwMode="auto">
          <a:xfrm>
            <a:off x="3048000" y="4495800"/>
            <a:ext cx="6038850" cy="366713"/>
          </a:xfrm>
          <a:prstGeom prst="rect">
            <a:avLst/>
          </a:prstGeom>
          <a:noFill/>
          <a:ln w="9525">
            <a:noFill/>
            <a:miter lim="800000"/>
            <a:headEnd/>
            <a:tailEnd/>
          </a:ln>
        </p:spPr>
        <p:txBody>
          <a:bodyPr wrap="none" anchor="ctr">
            <a:spAutoFit/>
          </a:bodyPr>
          <a:lstStyle/>
          <a:p>
            <a:pPr eaLnBrk="1" hangingPunct="1"/>
            <a:r>
              <a:rPr lang="en-US"/>
              <a:t>“The greatest Jihad is to say the truth in front of the king.” </a:t>
            </a:r>
          </a:p>
        </p:txBody>
      </p:sp>
      <p:sp>
        <p:nvSpPr>
          <p:cNvPr id="24584" name="Rectangle 8"/>
          <p:cNvSpPr>
            <a:spLocks noChangeArrowheads="1"/>
          </p:cNvSpPr>
          <p:nvPr/>
        </p:nvSpPr>
        <p:spPr bwMode="auto">
          <a:xfrm>
            <a:off x="3657600" y="5334000"/>
            <a:ext cx="4552950" cy="366713"/>
          </a:xfrm>
          <a:prstGeom prst="rect">
            <a:avLst/>
          </a:prstGeom>
          <a:noFill/>
          <a:ln w="9525">
            <a:noFill/>
            <a:miter lim="800000"/>
            <a:headEnd/>
            <a:tailEnd/>
          </a:ln>
        </p:spPr>
        <p:txBody>
          <a:bodyPr wrap="none" anchor="ctr">
            <a:spAutoFit/>
          </a:bodyPr>
          <a:lstStyle/>
          <a:p>
            <a:pPr eaLnBrk="1" hangingPunct="1"/>
            <a:r>
              <a:rPr lang="en-US"/>
              <a:t>“The worst among you are your bachelors!”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ox(in)">
                                      <p:cBhvr>
                                        <p:cTn id="7" dur="5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ox(in)">
                                      <p:cBhvr>
                                        <p:cTn id="12" dur="500"/>
                                        <p:tgtEl>
                                          <p:spTgt spid="245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58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24583"/>
                                        </p:tgtEl>
                                        <p:attrNameLst>
                                          <p:attrName>style.visibility</p:attrName>
                                        </p:attrNameLst>
                                      </p:cBhvr>
                                      <p:to>
                                        <p:strVal val="visible"/>
                                      </p:to>
                                    </p:set>
                                    <p:animEffect transition="in" filter="box(in)">
                                      <p:cBhvr>
                                        <p:cTn id="21" dur="500"/>
                                        <p:tgtEl>
                                          <p:spTgt spid="24583"/>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24584"/>
                                        </p:tgtEl>
                                        <p:attrNameLst>
                                          <p:attrName>style.visibility</p:attrName>
                                        </p:attrNameLst>
                                      </p:cBhvr>
                                      <p:to>
                                        <p:strVal val="visible"/>
                                      </p:to>
                                    </p:set>
                                    <p:animEffect transition="in" filter="box(in)">
                                      <p:cBhvr>
                                        <p:cTn id="26" dur="500"/>
                                        <p:tgtEl>
                                          <p:spTgt spid="24584"/>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24579">
                                            <p:txEl>
                                              <p:pRg st="2" end="2"/>
                                            </p:txEl>
                                          </p:spTgt>
                                        </p:tgtEl>
                                        <p:attrNameLst>
                                          <p:attrName>style.visibility</p:attrName>
                                        </p:attrNameLst>
                                      </p:cBhvr>
                                      <p:to>
                                        <p:strVal val="visible"/>
                                      </p:to>
                                    </p:set>
                                    <p:animEffect transition="in" filter="box(in)">
                                      <p:cBhvr>
                                        <p:cTn id="31" dur="500"/>
                                        <p:tgtEl>
                                          <p:spTgt spid="24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P spid="24582" grpId="0"/>
      <p:bldP spid="24583" grpId="0"/>
      <p:bldP spid="2458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z="4000" smtClean="0"/>
              <a:t>Six Fundamental Beliefs of Islam:</a:t>
            </a:r>
          </a:p>
        </p:txBody>
      </p:sp>
      <p:sp>
        <p:nvSpPr>
          <p:cNvPr id="18435" name="Rectangle 3"/>
          <p:cNvSpPr>
            <a:spLocks noGrp="1" noChangeArrowheads="1"/>
          </p:cNvSpPr>
          <p:nvPr>
            <p:ph type="body" idx="1"/>
          </p:nvPr>
        </p:nvSpPr>
        <p:spPr/>
        <p:txBody>
          <a:bodyPr/>
          <a:lstStyle/>
          <a:p>
            <a:pPr eaLnBrk="1" hangingPunct="1"/>
            <a:r>
              <a:rPr lang="en-US" smtClean="0"/>
              <a:t>A single, indivisible God (Allah).</a:t>
            </a:r>
          </a:p>
          <a:p>
            <a:pPr eaLnBrk="1" hangingPunct="1"/>
            <a:r>
              <a:rPr lang="en-US" smtClean="0"/>
              <a:t>The Angels</a:t>
            </a:r>
          </a:p>
          <a:p>
            <a:pPr eaLnBrk="1" hangingPunct="1"/>
            <a:r>
              <a:rPr lang="en-US" smtClean="0"/>
              <a:t>The Holy Texts</a:t>
            </a:r>
          </a:p>
          <a:p>
            <a:pPr eaLnBrk="1" hangingPunct="1"/>
            <a:r>
              <a:rPr lang="en-US" smtClean="0"/>
              <a:t>The Messengers of God (including Adam, Noah, Abraham, Moses, David, Jesus and Mohammed)</a:t>
            </a:r>
          </a:p>
          <a:p>
            <a:pPr eaLnBrk="1" hangingPunct="1"/>
            <a:r>
              <a:rPr lang="en-US" smtClean="0"/>
              <a:t>The Day of Judgement</a:t>
            </a:r>
          </a:p>
          <a:p>
            <a:pPr eaLnBrk="1" hangingPunct="1"/>
            <a:r>
              <a:rPr lang="en-US" smtClean="0"/>
              <a:t>The Supremacy of God’s Will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title"/>
          </p:nvPr>
        </p:nvSpPr>
        <p:spPr>
          <a:xfrm>
            <a:off x="381000" y="1143000"/>
            <a:ext cx="8229600" cy="3581400"/>
          </a:xfrm>
        </p:spPr>
        <p:txBody>
          <a:bodyPr/>
          <a:lstStyle/>
          <a:p>
            <a:pPr eaLnBrk="1" hangingPunct="1">
              <a:defRPr/>
            </a:pPr>
            <a:r>
              <a:rPr lang="en-US" sz="8000" smtClean="0"/>
              <a:t>The Five Pillars of Islam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smtClean="0"/>
              <a:t>Pillar Number One:</a:t>
            </a:r>
          </a:p>
        </p:txBody>
      </p:sp>
      <p:sp>
        <p:nvSpPr>
          <p:cNvPr id="30723" name="Rectangle 3"/>
          <p:cNvSpPr>
            <a:spLocks noGrp="1" noChangeArrowheads="1"/>
          </p:cNvSpPr>
          <p:nvPr>
            <p:ph type="body" idx="1"/>
          </p:nvPr>
        </p:nvSpPr>
        <p:spPr/>
        <p:txBody>
          <a:bodyPr/>
          <a:lstStyle/>
          <a:p>
            <a:pPr eaLnBrk="1" hangingPunct="1"/>
            <a:r>
              <a:rPr lang="en-US" smtClean="0"/>
              <a:t>To Recite the “Shahadah” at least once in your lifetime.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blinds(horizontal)">
                                      <p:cBhvr>
                                        <p:cTn id="7" dur="500"/>
                                        <p:tgtEl>
                                          <p:spTgt spid="307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title"/>
          </p:nvPr>
        </p:nvSpPr>
        <p:spPr>
          <a:xfrm>
            <a:off x="381000" y="2209800"/>
            <a:ext cx="8229600" cy="3733800"/>
          </a:xfrm>
        </p:spPr>
        <p:txBody>
          <a:bodyPr/>
          <a:lstStyle/>
          <a:p>
            <a:pPr eaLnBrk="1" hangingPunct="1">
              <a:defRPr/>
            </a:pPr>
            <a:r>
              <a:rPr lang="en-US" smtClean="0"/>
              <a:t>“I testify that there is none worthy of worship except Allah, and I testify that Muhammad is the messenger of Allah.”</a:t>
            </a:r>
          </a:p>
        </p:txBody>
      </p:sp>
      <p:sp>
        <p:nvSpPr>
          <p:cNvPr id="38917" name="Rectangle 5"/>
          <p:cNvSpPr>
            <a:spLocks noChangeArrowheads="1"/>
          </p:cNvSpPr>
          <p:nvPr/>
        </p:nvSpPr>
        <p:spPr bwMode="auto">
          <a:xfrm>
            <a:off x="533400" y="609600"/>
            <a:ext cx="7848600" cy="1431925"/>
          </a:xfrm>
          <a:prstGeom prst="rect">
            <a:avLst/>
          </a:prstGeom>
          <a:noFill/>
          <a:ln w="9525">
            <a:noFill/>
            <a:miter lim="800000"/>
            <a:headEnd/>
            <a:tailEnd/>
          </a:ln>
        </p:spPr>
        <p:txBody>
          <a:bodyPr>
            <a:spAutoFit/>
          </a:bodyPr>
          <a:lstStyle/>
          <a:p>
            <a:pPr algn="ctr"/>
            <a:r>
              <a:rPr lang="en-US" sz="4400"/>
              <a:t>“La illaha ill Allah, Muhammadur Rasul Allah”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38916"/>
                                        </p:tgtEl>
                                        <p:attrNameLst>
                                          <p:attrName>style.visibility</p:attrName>
                                        </p:attrNameLst>
                                      </p:cBhvr>
                                      <p:to>
                                        <p:strVal val="visible"/>
                                      </p:to>
                                    </p:set>
                                    <p:animEffect transition="in" filter="diamond(in)">
                                      <p:cBhvr>
                                        <p:cTn id="11" dur="2000"/>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p:bldP spid="389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mtClean="0"/>
              <a:t>Pillar Number Two:</a:t>
            </a:r>
          </a:p>
        </p:txBody>
      </p:sp>
      <p:sp>
        <p:nvSpPr>
          <p:cNvPr id="22531" name="Rectangle 3"/>
          <p:cNvSpPr>
            <a:spLocks noGrp="1" noChangeArrowheads="1"/>
          </p:cNvSpPr>
          <p:nvPr>
            <p:ph type="body" idx="1"/>
          </p:nvPr>
        </p:nvSpPr>
        <p:spPr/>
        <p:txBody>
          <a:bodyPr/>
          <a:lstStyle/>
          <a:p>
            <a:pPr eaLnBrk="1" hangingPunct="1"/>
            <a:r>
              <a:rPr lang="en-US" smtClean="0"/>
              <a:t>To Perform “Salat” (Prayer) five times a day.</a:t>
            </a:r>
          </a:p>
          <a:p>
            <a:pPr lvl="1" eaLnBrk="1" hangingPunct="1"/>
            <a:r>
              <a:rPr lang="en-US" smtClean="0"/>
              <a:t>Fajr (morning prayer)</a:t>
            </a:r>
          </a:p>
          <a:p>
            <a:pPr lvl="1" eaLnBrk="1" hangingPunct="1"/>
            <a:r>
              <a:rPr lang="en-US" smtClean="0"/>
              <a:t>Zuhr (noon prayer)</a:t>
            </a:r>
          </a:p>
          <a:p>
            <a:pPr lvl="1" eaLnBrk="1" hangingPunct="1"/>
            <a:r>
              <a:rPr lang="en-US" smtClean="0"/>
              <a:t>‘Asr (afternoon prayer)</a:t>
            </a:r>
          </a:p>
          <a:p>
            <a:pPr lvl="1" eaLnBrk="1" hangingPunct="1"/>
            <a:r>
              <a:rPr lang="en-US" smtClean="0"/>
              <a:t>Maghrib (sunset prayer)</a:t>
            </a:r>
          </a:p>
          <a:p>
            <a:pPr lvl="1" eaLnBrk="1" hangingPunct="1"/>
            <a:r>
              <a:rPr lang="en-US" smtClean="0"/>
              <a:t>Isha (night prayer)</a:t>
            </a:r>
          </a:p>
          <a:p>
            <a:pPr lvl="1" eaLnBrk="1" hangingPunct="1">
              <a:buFontTx/>
              <a:buNone/>
            </a:pPr>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381000" y="2133600"/>
            <a:ext cx="8229600" cy="2057400"/>
          </a:xfrm>
        </p:spPr>
        <p:txBody>
          <a:bodyPr/>
          <a:lstStyle/>
          <a:p>
            <a:pPr eaLnBrk="1" hangingPunct="1">
              <a:defRPr/>
            </a:pPr>
            <a:r>
              <a:rPr lang="en-US" smtClean="0"/>
              <a:t>Islam was founded in 622 AD by Mohammed the Prophet.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smtClean="0"/>
              <a:t>Pillar Number Three:</a:t>
            </a:r>
          </a:p>
        </p:txBody>
      </p:sp>
      <p:sp>
        <p:nvSpPr>
          <p:cNvPr id="23555" name="Rectangle 3"/>
          <p:cNvSpPr>
            <a:spLocks noGrp="1" noChangeArrowheads="1"/>
          </p:cNvSpPr>
          <p:nvPr>
            <p:ph type="body" idx="1"/>
          </p:nvPr>
        </p:nvSpPr>
        <p:spPr/>
        <p:txBody>
          <a:bodyPr/>
          <a:lstStyle/>
          <a:p>
            <a:pPr eaLnBrk="1" hangingPunct="1"/>
            <a:r>
              <a:rPr lang="en-US" dirty="0" smtClean="0"/>
              <a:t>To Donate to Charity (</a:t>
            </a:r>
            <a:r>
              <a:rPr lang="en-US" dirty="0" err="1" smtClean="0"/>
              <a:t>Zakat</a:t>
            </a:r>
            <a:r>
              <a:rPr lang="en-US" dirty="0" smtClean="0"/>
              <a:t>)</a:t>
            </a:r>
          </a:p>
          <a:p>
            <a:pPr lvl="1" eaLnBrk="1" hangingPunct="1"/>
            <a:r>
              <a:rPr lang="en-US" dirty="0" smtClean="0"/>
              <a:t>2.5 % of your income</a:t>
            </a:r>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t>Pillar Number Four:</a:t>
            </a:r>
          </a:p>
        </p:txBody>
      </p:sp>
      <p:sp>
        <p:nvSpPr>
          <p:cNvPr id="24579" name="Rectangle 3"/>
          <p:cNvSpPr>
            <a:spLocks noGrp="1" noChangeArrowheads="1"/>
          </p:cNvSpPr>
          <p:nvPr>
            <p:ph type="body" idx="1"/>
          </p:nvPr>
        </p:nvSpPr>
        <p:spPr/>
        <p:txBody>
          <a:bodyPr/>
          <a:lstStyle/>
          <a:p>
            <a:pPr eaLnBrk="1" hangingPunct="1"/>
            <a:r>
              <a:rPr lang="en-US" smtClean="0"/>
              <a:t>To fast during the month of Ramadan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smtClean="0"/>
              <a:t>Pillar Number Five:</a:t>
            </a:r>
          </a:p>
        </p:txBody>
      </p:sp>
      <p:sp>
        <p:nvSpPr>
          <p:cNvPr id="25603" name="Rectangle 3"/>
          <p:cNvSpPr>
            <a:spLocks noGrp="1" noChangeArrowheads="1"/>
          </p:cNvSpPr>
          <p:nvPr>
            <p:ph type="body" idx="1"/>
          </p:nvPr>
        </p:nvSpPr>
        <p:spPr/>
        <p:txBody>
          <a:bodyPr/>
          <a:lstStyle/>
          <a:p>
            <a:pPr eaLnBrk="1" hangingPunct="1"/>
            <a:r>
              <a:rPr lang="en-US" smtClean="0"/>
              <a:t>If financially able, every Muslim must make the Hajj to Mecca at least once in their lifetime.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descr="mecca"/>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5846" name="Rectangle 6"/>
          <p:cNvSpPr>
            <a:spLocks noGrp="1" noChangeArrowheads="1"/>
          </p:cNvSpPr>
          <p:nvPr>
            <p:ph type="title"/>
          </p:nvPr>
        </p:nvSpPr>
        <p:spPr>
          <a:xfrm>
            <a:off x="457200" y="152400"/>
            <a:ext cx="8229600" cy="1143000"/>
          </a:xfrm>
        </p:spPr>
        <p:txBody>
          <a:bodyPr/>
          <a:lstStyle/>
          <a:p>
            <a:pPr eaLnBrk="1" hangingPunct="1">
              <a:defRPr/>
            </a:pPr>
            <a:r>
              <a:rPr lang="en-US" smtClean="0"/>
              <a:t>Mecca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mtClean="0"/>
              <a:t>Mecca</a:t>
            </a:r>
          </a:p>
        </p:txBody>
      </p:sp>
      <p:sp>
        <p:nvSpPr>
          <p:cNvPr id="27651" name="Rectangle 3"/>
          <p:cNvSpPr>
            <a:spLocks noGrp="1" noChangeArrowheads="1"/>
          </p:cNvSpPr>
          <p:nvPr>
            <p:ph type="body" idx="1"/>
          </p:nvPr>
        </p:nvSpPr>
        <p:spPr/>
        <p:txBody>
          <a:bodyPr/>
          <a:lstStyle/>
          <a:p>
            <a:pPr eaLnBrk="1" hangingPunct="1"/>
            <a:r>
              <a:rPr lang="en-US" dirty="0" smtClean="0"/>
              <a:t>Is a holy city to Muslims</a:t>
            </a:r>
          </a:p>
          <a:p>
            <a:pPr eaLnBrk="1" hangingPunct="1"/>
            <a:r>
              <a:rPr lang="en-US" dirty="0" smtClean="0"/>
              <a:t>It is home of the </a:t>
            </a:r>
            <a:r>
              <a:rPr lang="en-US" dirty="0" err="1" smtClean="0"/>
              <a:t>Kaaba</a:t>
            </a:r>
            <a:endParaRPr lang="en-US" dirty="0" smtClean="0"/>
          </a:p>
          <a:p>
            <a:pPr lvl="1" eaLnBrk="1" hangingPunct="1"/>
            <a:r>
              <a:rPr lang="en-US" dirty="0" smtClean="0"/>
              <a:t>A </a:t>
            </a:r>
            <a:r>
              <a:rPr lang="en-US" dirty="0" smtClean="0"/>
              <a:t>small shrine </a:t>
            </a:r>
            <a:r>
              <a:rPr lang="en-US" dirty="0" smtClean="0"/>
              <a:t>for Muslims</a:t>
            </a:r>
          </a:p>
          <a:p>
            <a:pPr lvl="1" eaLnBrk="1" hangingPunct="1"/>
            <a:endParaRPr lang="en-US" dirty="0" smtClean="0"/>
          </a:p>
        </p:txBody>
      </p:sp>
      <p:pic>
        <p:nvPicPr>
          <p:cNvPr id="27652" name="Picture 5" descr="kaaba"/>
          <p:cNvPicPr>
            <a:picLocks noChangeAspect="1" noChangeArrowheads="1"/>
          </p:cNvPicPr>
          <p:nvPr/>
        </p:nvPicPr>
        <p:blipFill>
          <a:blip r:embed="rId2" cstate="print"/>
          <a:srcRect/>
          <a:stretch>
            <a:fillRect/>
          </a:stretch>
        </p:blipFill>
        <p:spPr bwMode="auto">
          <a:xfrm>
            <a:off x="5715000" y="2133600"/>
            <a:ext cx="3262313" cy="3127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to="" calcmode="lin" valueType="num">
                                      <p:cBhvr>
                                        <p:cTn id="7" dur="1" fill="hold"/>
                                        <p:tgtEl>
                                          <p:spTgt spid="27651">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 to="" calcmode="lin" valueType="num">
                                      <p:cBhvr>
                                        <p:cTn id="12" dur="1" fill="hold"/>
                                        <p:tgtEl>
                                          <p:spTgt spid="27651">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 to="" calcmode="lin" valueType="num">
                                      <p:cBhvr>
                                        <p:cTn id="17" dur="1" fill="hold"/>
                                        <p:tgtEl>
                                          <p:spTgt spid="27651">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z="4000" dirty="0" smtClean="0"/>
              <a:t>Major Schools of Thought within Islam:</a:t>
            </a:r>
          </a:p>
        </p:txBody>
      </p:sp>
      <p:sp>
        <p:nvSpPr>
          <p:cNvPr id="28675" name="Rectangle 3"/>
          <p:cNvSpPr>
            <a:spLocks noGrp="1" noChangeArrowheads="1"/>
          </p:cNvSpPr>
          <p:nvPr>
            <p:ph type="body" idx="1"/>
          </p:nvPr>
        </p:nvSpPr>
        <p:spPr/>
        <p:txBody>
          <a:bodyPr/>
          <a:lstStyle/>
          <a:p>
            <a:pPr eaLnBrk="1" hangingPunct="1"/>
            <a:r>
              <a:rPr lang="en-US" sz="2800" smtClean="0"/>
              <a:t>Sunni Muslims – 90% majority of believers; less strict interpretation of Islam; moderate.</a:t>
            </a:r>
          </a:p>
          <a:p>
            <a:pPr eaLnBrk="1" hangingPunct="1"/>
            <a:r>
              <a:rPr lang="en-US" sz="2800" smtClean="0"/>
              <a:t>Shi’ite (or Shi’a) Muslims – leaders promote a strict interpretation of the Qur’an. Mostly live in Iran, Iraq, and Lebanon.</a:t>
            </a:r>
          </a:p>
          <a:p>
            <a:pPr eaLnBrk="1" hangingPunct="1"/>
            <a:r>
              <a:rPr lang="en-US" sz="2800" smtClean="0"/>
              <a:t>Sufis – Mystics of Islam.  Believers can be of either school of thought.  It is more of a way to approach Islam; a way to seek a relationship with Allah through ritual, meditation, and dancing.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to="" calcmode="lin" valueType="num">
                                      <p:cBhvr>
                                        <p:cTn id="7" dur="1" fill="hold"/>
                                        <p:tgtEl>
                                          <p:spTgt spid="2867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 to="" calcmode="lin" valueType="num">
                                      <p:cBhvr>
                                        <p:cTn id="12" dur="1" fill="hold"/>
                                        <p:tgtEl>
                                          <p:spTgt spid="28675">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 to="" calcmode="lin" valueType="num">
                                      <p:cBhvr>
                                        <p:cTn id="17" dur="1" fill="hold"/>
                                        <p:tgtEl>
                                          <p:spTgt spid="2867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Branches of Islam</a:t>
            </a:r>
          </a:p>
        </p:txBody>
      </p:sp>
      <p:pic>
        <p:nvPicPr>
          <p:cNvPr id="29699" name="Picture 2" descr="http://upload.wikimedia.org/wikipedia/commons/6/63/Divisions_of_Islam.png"/>
          <p:cNvPicPr>
            <a:picLocks noChangeAspect="1" noChangeArrowheads="1"/>
          </p:cNvPicPr>
          <p:nvPr/>
        </p:nvPicPr>
        <p:blipFill>
          <a:blip r:embed="rId2" cstate="print"/>
          <a:srcRect/>
          <a:stretch>
            <a:fillRect/>
          </a:stretch>
        </p:blipFill>
        <p:spPr bwMode="auto">
          <a:xfrm>
            <a:off x="2819400" y="1143000"/>
            <a:ext cx="3476625" cy="538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mtClean="0"/>
              <a:t>Mosques</a:t>
            </a:r>
          </a:p>
        </p:txBody>
      </p:sp>
      <p:pic>
        <p:nvPicPr>
          <p:cNvPr id="30723" name="Picture 5" descr="http://www.theislamicunion.com/res/40.jpg"/>
          <p:cNvPicPr>
            <a:picLocks noChangeAspect="1" noChangeArrowheads="1"/>
          </p:cNvPicPr>
          <p:nvPr/>
        </p:nvPicPr>
        <p:blipFill>
          <a:blip r:embed="rId2" cstate="print"/>
          <a:srcRect/>
          <a:stretch>
            <a:fillRect/>
          </a:stretch>
        </p:blipFill>
        <p:spPr bwMode="auto">
          <a:xfrm>
            <a:off x="304800" y="1295400"/>
            <a:ext cx="3876675" cy="1924050"/>
          </a:xfrm>
          <a:prstGeom prst="rect">
            <a:avLst/>
          </a:prstGeom>
          <a:noFill/>
          <a:ln w="9525">
            <a:noFill/>
            <a:miter lim="800000"/>
            <a:headEnd/>
            <a:tailEnd/>
          </a:ln>
        </p:spPr>
      </p:pic>
      <p:pic>
        <p:nvPicPr>
          <p:cNvPr id="30724" name="Picture 7" descr="http://www.solarnavigator.net/geography/geography_images/Egypt_Cairo_mosques.jpg"/>
          <p:cNvPicPr>
            <a:picLocks noChangeAspect="1" noChangeArrowheads="1"/>
          </p:cNvPicPr>
          <p:nvPr/>
        </p:nvPicPr>
        <p:blipFill>
          <a:blip r:embed="rId3" cstate="print"/>
          <a:srcRect/>
          <a:stretch>
            <a:fillRect/>
          </a:stretch>
        </p:blipFill>
        <p:spPr bwMode="auto">
          <a:xfrm>
            <a:off x="4267200" y="2809875"/>
            <a:ext cx="4705350" cy="3819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Mosques Continued</a:t>
            </a:r>
          </a:p>
        </p:txBody>
      </p:sp>
      <p:sp>
        <p:nvSpPr>
          <p:cNvPr id="31747" name="AutoShape 2" descr="http://www.panoramio.com/photos/original/2583998.jpg"/>
          <p:cNvSpPr>
            <a:spLocks noChangeAspect="1" noChangeArrowheads="1"/>
          </p:cNvSpPr>
          <p:nvPr/>
        </p:nvSpPr>
        <p:spPr bwMode="auto">
          <a:xfrm>
            <a:off x="63500" y="-136525"/>
            <a:ext cx="7172325" cy="5381625"/>
          </a:xfrm>
          <a:prstGeom prst="rect">
            <a:avLst/>
          </a:prstGeom>
          <a:noFill/>
          <a:ln w="9525">
            <a:noFill/>
            <a:miter lim="800000"/>
            <a:headEnd/>
            <a:tailEnd/>
          </a:ln>
        </p:spPr>
        <p:txBody>
          <a:bodyPr/>
          <a:lstStyle/>
          <a:p>
            <a:endParaRPr lang="en-US"/>
          </a:p>
        </p:txBody>
      </p:sp>
      <p:sp>
        <p:nvSpPr>
          <p:cNvPr id="31748" name="AutoShape 4" descr="http://www.panoramio.com/photos/original/2583998.jpg"/>
          <p:cNvSpPr>
            <a:spLocks noChangeAspect="1" noChangeArrowheads="1"/>
          </p:cNvSpPr>
          <p:nvPr/>
        </p:nvSpPr>
        <p:spPr bwMode="auto">
          <a:xfrm>
            <a:off x="63500" y="-136525"/>
            <a:ext cx="7172325" cy="5381625"/>
          </a:xfrm>
          <a:prstGeom prst="rect">
            <a:avLst/>
          </a:prstGeom>
          <a:noFill/>
          <a:ln w="9525">
            <a:noFill/>
            <a:miter lim="800000"/>
            <a:headEnd/>
            <a:tailEnd/>
          </a:ln>
        </p:spPr>
        <p:txBody>
          <a:bodyPr/>
          <a:lstStyle/>
          <a:p>
            <a:endParaRPr lang="en-US"/>
          </a:p>
        </p:txBody>
      </p:sp>
      <p:sp>
        <p:nvSpPr>
          <p:cNvPr id="31749" name="AutoShape 6" descr="http://www.panoramio.com/photos/original/2583998.jpg"/>
          <p:cNvSpPr>
            <a:spLocks noChangeAspect="1" noChangeArrowheads="1"/>
          </p:cNvSpPr>
          <p:nvPr/>
        </p:nvSpPr>
        <p:spPr bwMode="auto">
          <a:xfrm>
            <a:off x="63500" y="-136525"/>
            <a:ext cx="7172325" cy="5381625"/>
          </a:xfrm>
          <a:prstGeom prst="rect">
            <a:avLst/>
          </a:prstGeom>
          <a:noFill/>
          <a:ln w="9525">
            <a:noFill/>
            <a:miter lim="800000"/>
            <a:headEnd/>
            <a:tailEnd/>
          </a:ln>
        </p:spPr>
        <p:txBody>
          <a:bodyPr/>
          <a:lstStyle/>
          <a:p>
            <a:endParaRPr lang="en-US"/>
          </a:p>
        </p:txBody>
      </p:sp>
      <p:pic>
        <p:nvPicPr>
          <p:cNvPr id="31750" name="Picture 8" descr="DSC00899.jpg mosque exterior image by BlogAbroad"/>
          <p:cNvPicPr>
            <a:picLocks noChangeAspect="1" noChangeArrowheads="1"/>
          </p:cNvPicPr>
          <p:nvPr/>
        </p:nvPicPr>
        <p:blipFill>
          <a:blip r:embed="rId2" cstate="print"/>
          <a:srcRect/>
          <a:stretch>
            <a:fillRect/>
          </a:stretch>
        </p:blipFill>
        <p:spPr bwMode="auto">
          <a:xfrm>
            <a:off x="0" y="19050"/>
            <a:ext cx="9144000" cy="6838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King Hassan II Mosque, Morocco"/>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381000" y="990600"/>
            <a:ext cx="8229600" cy="4191000"/>
          </a:xfrm>
        </p:spPr>
        <p:txBody>
          <a:bodyPr/>
          <a:lstStyle/>
          <a:p>
            <a:pPr eaLnBrk="1" hangingPunct="1">
              <a:defRPr/>
            </a:pPr>
            <a:r>
              <a:rPr lang="en-US" dirty="0" smtClean="0"/>
              <a:t>The name “Islam” is often said to come from the Arabic word for peace (“salaam”); however, it is more likely that it is a variant of the </a:t>
            </a:r>
            <a:r>
              <a:rPr lang="en-US" smtClean="0"/>
              <a:t>word salaam </a:t>
            </a:r>
            <a:r>
              <a:rPr lang="en-US" dirty="0" smtClean="0"/>
              <a:t>which means “submission to God.”</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40000"/>
            <a:lumOff val="60000"/>
          </a:schemeClr>
        </a:solidFill>
        <a:effectLst/>
      </p:bgPr>
    </p:bg>
    <p:spTree>
      <p:nvGrpSpPr>
        <p:cNvPr id="1" name=""/>
        <p:cNvGrpSpPr/>
        <p:nvPr/>
      </p:nvGrpSpPr>
      <p:grpSpPr>
        <a:xfrm>
          <a:off x="0" y="0"/>
          <a:ext cx="0" cy="0"/>
          <a:chOff x="0" y="0"/>
          <a:chExt cx="0" cy="0"/>
        </a:xfrm>
      </p:grpSpPr>
      <p:pic>
        <p:nvPicPr>
          <p:cNvPr id="33794" name="Picture 2" descr="King Hassan II Mosque, Morocco"/>
          <p:cNvPicPr>
            <a:picLocks noChangeAspect="1" noChangeArrowheads="1"/>
          </p:cNvPicPr>
          <p:nvPr/>
        </p:nvPicPr>
        <p:blipFill>
          <a:blip r:embed="rId2" cstate="print"/>
          <a:srcRect/>
          <a:stretch>
            <a:fillRect/>
          </a:stretch>
        </p:blipFill>
        <p:spPr bwMode="auto">
          <a:xfrm>
            <a:off x="381000" y="1295400"/>
            <a:ext cx="3856038" cy="2895600"/>
          </a:xfrm>
          <a:prstGeom prst="rect">
            <a:avLst/>
          </a:prstGeom>
          <a:noFill/>
          <a:ln w="9525">
            <a:noFill/>
            <a:miter lim="800000"/>
            <a:headEnd/>
            <a:tailEnd/>
          </a:ln>
        </p:spPr>
      </p:pic>
      <p:sp>
        <p:nvSpPr>
          <p:cNvPr id="3" name="Title 2"/>
          <p:cNvSpPr>
            <a:spLocks noGrp="1"/>
          </p:cNvSpPr>
          <p:nvPr>
            <p:ph type="title"/>
          </p:nvPr>
        </p:nvSpPr>
        <p:spPr/>
        <p:txBody>
          <a:bodyPr/>
          <a:lstStyle/>
          <a:p>
            <a:pPr eaLnBrk="1" hangingPunct="1">
              <a:defRPr/>
            </a:pPr>
            <a:r>
              <a:rPr lang="en-US" dirty="0" smtClean="0"/>
              <a:t>King Hassan II – Morocco</a:t>
            </a:r>
          </a:p>
        </p:txBody>
      </p:sp>
      <p:pic>
        <p:nvPicPr>
          <p:cNvPr id="33796" name="Picture 2" descr="King Hassan II Mosque, Morocco"/>
          <p:cNvPicPr>
            <a:picLocks noChangeAspect="1" noChangeArrowheads="1"/>
          </p:cNvPicPr>
          <p:nvPr/>
        </p:nvPicPr>
        <p:blipFill>
          <a:blip r:embed="rId3" cstate="print"/>
          <a:srcRect/>
          <a:stretch>
            <a:fillRect/>
          </a:stretch>
        </p:blipFill>
        <p:spPr bwMode="auto">
          <a:xfrm>
            <a:off x="4419600" y="1371600"/>
            <a:ext cx="4476750" cy="2914650"/>
          </a:xfrm>
          <a:prstGeom prst="rect">
            <a:avLst/>
          </a:prstGeom>
          <a:noFill/>
          <a:ln w="9525">
            <a:noFill/>
            <a:miter lim="800000"/>
            <a:headEnd/>
            <a:tailEnd/>
          </a:ln>
        </p:spPr>
      </p:pic>
      <p:pic>
        <p:nvPicPr>
          <p:cNvPr id="33797" name="Picture 4" descr="King Hassan II Mosque, Morocco"/>
          <p:cNvPicPr>
            <a:picLocks noChangeAspect="1" noChangeArrowheads="1"/>
          </p:cNvPicPr>
          <p:nvPr/>
        </p:nvPicPr>
        <p:blipFill>
          <a:blip r:embed="rId4" cstate="print"/>
          <a:srcRect/>
          <a:stretch>
            <a:fillRect/>
          </a:stretch>
        </p:blipFill>
        <p:spPr bwMode="auto">
          <a:xfrm>
            <a:off x="2057400" y="4419600"/>
            <a:ext cx="4419600" cy="2181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2" name="Rectangle 4"/>
          <p:cNvSpPr>
            <a:spLocks noGrp="1" noChangeArrowheads="1"/>
          </p:cNvSpPr>
          <p:nvPr>
            <p:ph type="title"/>
          </p:nvPr>
        </p:nvSpPr>
        <p:spPr/>
        <p:txBody>
          <a:bodyPr/>
          <a:lstStyle/>
          <a:p>
            <a:pPr eaLnBrk="1" hangingPunct="1">
              <a:defRPr/>
            </a:pPr>
            <a:r>
              <a:rPr lang="en-US" dirty="0" smtClean="0"/>
              <a:t>Muslim Holidays</a:t>
            </a:r>
          </a:p>
        </p:txBody>
      </p:sp>
      <p:sp>
        <p:nvSpPr>
          <p:cNvPr id="34819" name="Rectangle 5"/>
          <p:cNvSpPr>
            <a:spLocks noGrp="1" noChangeArrowheads="1"/>
          </p:cNvSpPr>
          <p:nvPr>
            <p:ph type="body" sz="half" idx="1"/>
          </p:nvPr>
        </p:nvSpPr>
        <p:spPr>
          <a:xfrm>
            <a:off x="457200" y="1143000"/>
            <a:ext cx="4038600" cy="5105400"/>
          </a:xfrm>
        </p:spPr>
        <p:txBody>
          <a:bodyPr/>
          <a:lstStyle/>
          <a:p>
            <a:pPr eaLnBrk="1" hangingPunct="1"/>
            <a:r>
              <a:rPr lang="en-US" sz="1600" dirty="0" smtClean="0"/>
              <a:t>Giving to the poor is emphasized</a:t>
            </a:r>
          </a:p>
          <a:p>
            <a:pPr eaLnBrk="1" hangingPunct="1"/>
            <a:r>
              <a:rPr lang="en-US" sz="1600" u="sng" dirty="0" smtClean="0"/>
              <a:t>Islamic New Year </a:t>
            </a:r>
            <a:r>
              <a:rPr lang="en-US" sz="1600" dirty="0" smtClean="0"/>
              <a:t>(12/18/09) – usually quiet, special prayers, &amp; readings</a:t>
            </a:r>
          </a:p>
          <a:p>
            <a:pPr lvl="1" eaLnBrk="1" hangingPunct="1"/>
            <a:r>
              <a:rPr lang="en-US" sz="1600" dirty="0" smtClean="0"/>
              <a:t>Celebrates Muhammad’s journey from Medina to Mecca</a:t>
            </a:r>
          </a:p>
          <a:p>
            <a:pPr eaLnBrk="1" hangingPunct="1"/>
            <a:r>
              <a:rPr lang="en-US" sz="1600" u="sng" dirty="0" err="1" smtClean="0"/>
              <a:t>Ashura</a:t>
            </a:r>
            <a:r>
              <a:rPr lang="en-US" sz="1600" u="sng" dirty="0" smtClean="0"/>
              <a:t> </a:t>
            </a:r>
            <a:r>
              <a:rPr lang="en-US" sz="1600" dirty="0" smtClean="0"/>
              <a:t>(12/27/09) – 2 days of fasting, prayer, &amp; meditation</a:t>
            </a:r>
          </a:p>
          <a:p>
            <a:pPr lvl="1" eaLnBrk="1" hangingPunct="1"/>
            <a:r>
              <a:rPr lang="en-US" sz="1600" dirty="0" smtClean="0"/>
              <a:t>Noah’s Ark ran aground</a:t>
            </a:r>
          </a:p>
          <a:p>
            <a:pPr lvl="1" eaLnBrk="1" hangingPunct="1"/>
            <a:r>
              <a:rPr lang="en-US" sz="1600" dirty="0" smtClean="0"/>
              <a:t>The </a:t>
            </a:r>
            <a:r>
              <a:rPr lang="en-US" sz="1600" dirty="0" err="1" smtClean="0"/>
              <a:t>Kaaba</a:t>
            </a:r>
            <a:r>
              <a:rPr lang="en-US" sz="1600" dirty="0" smtClean="0"/>
              <a:t> was built</a:t>
            </a:r>
          </a:p>
          <a:p>
            <a:pPr lvl="1" eaLnBrk="1" hangingPunct="1"/>
            <a:r>
              <a:rPr lang="en-US" sz="1600" dirty="0" smtClean="0"/>
              <a:t>The birth of Abraham</a:t>
            </a:r>
          </a:p>
          <a:p>
            <a:pPr eaLnBrk="1" hangingPunct="1"/>
            <a:r>
              <a:rPr lang="en-US" sz="1600" u="sng" dirty="0" err="1" smtClean="0"/>
              <a:t>Eid</a:t>
            </a:r>
            <a:r>
              <a:rPr lang="en-US" sz="1600" u="sng" dirty="0" smtClean="0"/>
              <a:t>-Al-</a:t>
            </a:r>
            <a:r>
              <a:rPr lang="en-US" sz="1600" u="sng" dirty="0" err="1" smtClean="0"/>
              <a:t>Adha</a:t>
            </a:r>
            <a:r>
              <a:rPr lang="en-US" sz="1600" dirty="0" smtClean="0"/>
              <a:t> (11/28/09) – A large feast to celebrate the sacrifice of Ishmael by Abraham</a:t>
            </a:r>
          </a:p>
          <a:p>
            <a:pPr lvl="1" eaLnBrk="1" hangingPunct="1"/>
            <a:r>
              <a:rPr lang="en-US" sz="1600" dirty="0" smtClean="0"/>
              <a:t>Sacrifice and devotion to Allah</a:t>
            </a:r>
          </a:p>
          <a:p>
            <a:pPr lvl="1" eaLnBrk="1" hangingPunct="1"/>
            <a:r>
              <a:rPr lang="en-US" sz="1600" dirty="0" smtClean="0"/>
              <a:t>Usually a lamb</a:t>
            </a:r>
          </a:p>
          <a:p>
            <a:pPr eaLnBrk="1" hangingPunct="1"/>
            <a:r>
              <a:rPr lang="en-US" sz="1600" u="sng" dirty="0" err="1" smtClean="0"/>
              <a:t>Mawlid</a:t>
            </a:r>
            <a:r>
              <a:rPr lang="en-US" sz="1600" u="sng" dirty="0" smtClean="0"/>
              <a:t> an-</a:t>
            </a:r>
            <a:r>
              <a:rPr lang="en-US" sz="1600" u="sng" dirty="0" err="1" smtClean="0"/>
              <a:t>Nabi</a:t>
            </a:r>
            <a:r>
              <a:rPr lang="en-US" sz="1600" u="sng" dirty="0" smtClean="0"/>
              <a:t> </a:t>
            </a:r>
            <a:r>
              <a:rPr lang="en-US" sz="1600" dirty="0" smtClean="0"/>
              <a:t>(3/3/10) – Celebrates the birth of the Prophet Muhammad (570 A.D)</a:t>
            </a:r>
          </a:p>
          <a:p>
            <a:pPr lvl="1" eaLnBrk="1" hangingPunct="1"/>
            <a:r>
              <a:rPr lang="en-US" sz="1200" dirty="0" smtClean="0"/>
              <a:t>Not a “holiday” very subdued, unlike Christmas</a:t>
            </a:r>
          </a:p>
          <a:p>
            <a:pPr lvl="1" eaLnBrk="1" hangingPunct="1"/>
            <a:endParaRPr lang="en-US" sz="1200" dirty="0" smtClean="0"/>
          </a:p>
        </p:txBody>
      </p:sp>
      <p:pic>
        <p:nvPicPr>
          <p:cNvPr id="34820" name="Content Placeholder 10" descr="muhammadpreaching.gif"/>
          <p:cNvPicPr>
            <a:picLocks noGrp="1" noChangeAspect="1"/>
          </p:cNvPicPr>
          <p:nvPr>
            <p:ph sz="quarter" idx="2"/>
          </p:nvPr>
        </p:nvPicPr>
        <p:blipFill>
          <a:blip r:embed="rId2" cstate="print"/>
          <a:srcRect/>
          <a:stretch>
            <a:fillRect/>
          </a:stretch>
        </p:blipFill>
        <p:spPr>
          <a:xfrm>
            <a:off x="7096125" y="990600"/>
            <a:ext cx="1819275" cy="2557463"/>
          </a:xfrm>
        </p:spPr>
      </p:pic>
      <p:pic>
        <p:nvPicPr>
          <p:cNvPr id="34821" name="Picture 7" descr="http://t1.gstatic.com/images?q=tbn:lnqB8K2C_qRFrM:http://upload.wikimedia.org/wikipedia/commons/thumb/e/e3/Islam_symbol_green_gradation2.svg/500px-Islam_symbol_green_gradation2.svg.png">
            <a:hlinkClick r:id="rId3"/>
          </p:cNvPr>
          <p:cNvPicPr>
            <a:picLocks noChangeAspect="1" noChangeArrowheads="1"/>
          </p:cNvPicPr>
          <p:nvPr/>
        </p:nvPicPr>
        <p:blipFill>
          <a:blip r:embed="rId4" cstate="print"/>
          <a:srcRect/>
          <a:stretch>
            <a:fillRect/>
          </a:stretch>
        </p:blipFill>
        <p:spPr bwMode="auto">
          <a:xfrm>
            <a:off x="7315200" y="3657600"/>
            <a:ext cx="1695450" cy="1695450"/>
          </a:xfrm>
          <a:prstGeom prst="rect">
            <a:avLst/>
          </a:prstGeom>
          <a:noFill/>
          <a:ln w="9525">
            <a:noFill/>
            <a:miter lim="800000"/>
            <a:headEnd/>
            <a:tailEnd/>
          </a:ln>
        </p:spPr>
      </p:pic>
      <p:pic>
        <p:nvPicPr>
          <p:cNvPr id="34825" name="Picture 9" descr="http://2.bp.blogspot.com/_ctD1irsgFZA/SeSPL4ZEqcI/AAAAAAAAAhw/io85nh2KbdM/s400/fast.JPG">
            <a:hlinkClick r:id="rId5"/>
          </p:cNvPr>
          <p:cNvPicPr>
            <a:picLocks noChangeAspect="1" noChangeArrowheads="1"/>
          </p:cNvPicPr>
          <p:nvPr/>
        </p:nvPicPr>
        <p:blipFill>
          <a:blip r:embed="rId6" cstate="print"/>
          <a:srcRect/>
          <a:stretch>
            <a:fillRect/>
          </a:stretch>
        </p:blipFill>
        <p:spPr bwMode="auto">
          <a:xfrm>
            <a:off x="4411663" y="1638300"/>
            <a:ext cx="2598737" cy="2095500"/>
          </a:xfrm>
          <a:prstGeom prst="rect">
            <a:avLst/>
          </a:prstGeom>
          <a:noFill/>
          <a:ln w="9525">
            <a:noFill/>
            <a:miter lim="800000"/>
            <a:headEnd/>
            <a:tailEnd/>
          </a:ln>
        </p:spPr>
      </p:pic>
      <p:pic>
        <p:nvPicPr>
          <p:cNvPr id="34827" name="Picture 11" descr="https://anitagrant.com/images/stories/Blog/GivingBackjpgTxt.jpg"/>
          <p:cNvPicPr>
            <a:picLocks noChangeAspect="1" noChangeArrowheads="1"/>
          </p:cNvPicPr>
          <p:nvPr/>
        </p:nvPicPr>
        <p:blipFill>
          <a:blip r:embed="rId7" cstate="print"/>
          <a:srcRect/>
          <a:stretch>
            <a:fillRect/>
          </a:stretch>
        </p:blipFill>
        <p:spPr bwMode="auto">
          <a:xfrm>
            <a:off x="4494213" y="4267200"/>
            <a:ext cx="2439987" cy="1619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8" presetClass="entr" presetSubtype="0" accel="50000" fill="hold" nodeType="afterEffect">
                                  <p:stCondLst>
                                    <p:cond delay="0"/>
                                  </p:stCondLst>
                                  <p:childTnLst>
                                    <p:set>
                                      <p:cBhvr>
                                        <p:cTn id="11" dur="1" fill="hold">
                                          <p:stCondLst>
                                            <p:cond delay="0"/>
                                          </p:stCondLst>
                                        </p:cTn>
                                        <p:tgtEl>
                                          <p:spTgt spid="34827"/>
                                        </p:tgtEl>
                                        <p:attrNameLst>
                                          <p:attrName>style.visibility</p:attrName>
                                        </p:attrNameLst>
                                      </p:cBhvr>
                                      <p:to>
                                        <p:strVal val="visible"/>
                                      </p:to>
                                    </p:set>
                                    <p:anim calcmode="lin" valueType="num">
                                      <p:cBhvr>
                                        <p:cTn id="12" dur="1000" fill="hold"/>
                                        <p:tgtEl>
                                          <p:spTgt spid="3482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34827"/>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34827"/>
                                        </p:tgtEl>
                                        <p:attrNameLst>
                                          <p:attrName>ppt_y</p:attrName>
                                        </p:attrNameLst>
                                      </p:cBhvr>
                                      <p:tavLst>
                                        <p:tav tm="0">
                                          <p:val>
                                            <p:strVal val="#ppt_y"/>
                                          </p:val>
                                        </p:tav>
                                        <p:tav tm="100000">
                                          <p:val>
                                            <p:strVal val="#ppt_y"/>
                                          </p:val>
                                        </p:tav>
                                      </p:tavLst>
                                    </p:anim>
                                    <p:animEffect transition="in" filter="fade">
                                      <p:cBhvr>
                                        <p:cTn id="15" dur="1000"/>
                                        <p:tgtEl>
                                          <p:spTgt spid="34827"/>
                                        </p:tgtEl>
                                      </p:cBhvr>
                                    </p:animEffect>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4819">
                                            <p:txEl>
                                              <p:pRg st="1" end="1"/>
                                            </p:txEl>
                                          </p:spTgt>
                                        </p:tgtEl>
                                        <p:attrNameLst>
                                          <p:attrName>style.visibility</p:attrName>
                                        </p:attrNameLst>
                                      </p:cBhvr>
                                      <p:to>
                                        <p:strVal val="visible"/>
                                      </p:to>
                                    </p:set>
                                    <p:anim to="" calcmode="lin" valueType="num">
                                      <p:cBhvr>
                                        <p:cTn id="20" dur="1" fill="hold"/>
                                        <p:tgtEl>
                                          <p:spTgt spid="34819">
                                            <p:txEl>
                                              <p:pRg st="1" end="1"/>
                                            </p:txEl>
                                          </p:spTgt>
                                        </p:tgtEl>
                                        <p:attrNameLst>
                                          <p:attrName/>
                                        </p:attrNameLst>
                                      </p:cBhvr>
                                    </p:anim>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499"/>
                                          </p:stCondLst>
                                        </p:cTn>
                                        <p:tgtEl>
                                          <p:spTgt spid="3482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34819">
                                            <p:txEl>
                                              <p:pRg st="2" end="2"/>
                                            </p:txEl>
                                          </p:spTgt>
                                        </p:tgtEl>
                                        <p:attrNameLst>
                                          <p:attrName>style.visibility</p:attrName>
                                        </p:attrNameLst>
                                      </p:cBhvr>
                                      <p:to>
                                        <p:strVal val="visible"/>
                                      </p:to>
                                    </p:set>
                                    <p:anim to="" calcmode="lin" valueType="num">
                                      <p:cBhvr>
                                        <p:cTn id="28" dur="1" fill="hold"/>
                                        <p:tgtEl>
                                          <p:spTgt spid="34819">
                                            <p:txEl>
                                              <p:pRg st="2" end="2"/>
                                            </p:txEl>
                                          </p:spTgt>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nodeType="clickEffect">
                                  <p:stCondLst>
                                    <p:cond delay="0"/>
                                  </p:stCondLst>
                                  <p:childTnLst>
                                    <p:set>
                                      <p:cBhvr>
                                        <p:cTn id="32" dur="1" fill="hold">
                                          <p:stCondLst>
                                            <p:cond delay="0"/>
                                          </p:stCondLst>
                                        </p:cTn>
                                        <p:tgtEl>
                                          <p:spTgt spid="34819">
                                            <p:txEl>
                                              <p:pRg st="3" end="3"/>
                                            </p:txEl>
                                          </p:spTgt>
                                        </p:tgtEl>
                                        <p:attrNameLst>
                                          <p:attrName>style.visibility</p:attrName>
                                        </p:attrNameLst>
                                      </p:cBhvr>
                                      <p:to>
                                        <p:strVal val="visible"/>
                                      </p:to>
                                    </p:set>
                                    <p:anim to="" calcmode="lin" valueType="num">
                                      <p:cBhvr>
                                        <p:cTn id="33" dur="1" fill="hold"/>
                                        <p:tgtEl>
                                          <p:spTgt spid="34819">
                                            <p:txEl>
                                              <p:pRg st="3" end="3"/>
                                            </p:txEl>
                                          </p:spTgt>
                                        </p:tgtEl>
                                        <p:attrNameLst>
                                          <p:attrName/>
                                        </p:attrNameLst>
                                      </p:cBhvr>
                                    </p:anim>
                                  </p:childTnLst>
                                </p:cTn>
                              </p:par>
                            </p:childTnLst>
                          </p:cTn>
                        </p:par>
                        <p:par>
                          <p:cTn id="34" fill="hold">
                            <p:stCondLst>
                              <p:cond delay="0"/>
                            </p:stCondLst>
                            <p:childTnLst>
                              <p:par>
                                <p:cTn id="35" presetID="15" presetClass="entr" presetSubtype="0" fill="hold" nodeType="afterEffect">
                                  <p:stCondLst>
                                    <p:cond delay="0"/>
                                  </p:stCondLst>
                                  <p:childTnLst>
                                    <p:set>
                                      <p:cBhvr>
                                        <p:cTn id="36" dur="1" fill="hold">
                                          <p:stCondLst>
                                            <p:cond delay="0"/>
                                          </p:stCondLst>
                                        </p:cTn>
                                        <p:tgtEl>
                                          <p:spTgt spid="34825"/>
                                        </p:tgtEl>
                                        <p:attrNameLst>
                                          <p:attrName>style.visibility</p:attrName>
                                        </p:attrNameLst>
                                      </p:cBhvr>
                                      <p:to>
                                        <p:strVal val="visible"/>
                                      </p:to>
                                    </p:set>
                                    <p:anim calcmode="lin" valueType="num">
                                      <p:cBhvr>
                                        <p:cTn id="37" dur="1000" fill="hold"/>
                                        <p:tgtEl>
                                          <p:spTgt spid="34825"/>
                                        </p:tgtEl>
                                        <p:attrNameLst>
                                          <p:attrName>ppt_w</p:attrName>
                                        </p:attrNameLst>
                                      </p:cBhvr>
                                      <p:tavLst>
                                        <p:tav tm="0">
                                          <p:val>
                                            <p:fltVal val="0"/>
                                          </p:val>
                                        </p:tav>
                                        <p:tav tm="100000">
                                          <p:val>
                                            <p:strVal val="#ppt_w"/>
                                          </p:val>
                                        </p:tav>
                                      </p:tavLst>
                                    </p:anim>
                                    <p:anim calcmode="lin" valueType="num">
                                      <p:cBhvr>
                                        <p:cTn id="38" dur="1000" fill="hold"/>
                                        <p:tgtEl>
                                          <p:spTgt spid="34825"/>
                                        </p:tgtEl>
                                        <p:attrNameLst>
                                          <p:attrName>ppt_h</p:attrName>
                                        </p:attrNameLst>
                                      </p:cBhvr>
                                      <p:tavLst>
                                        <p:tav tm="0">
                                          <p:val>
                                            <p:fltVal val="0"/>
                                          </p:val>
                                        </p:tav>
                                        <p:tav tm="100000">
                                          <p:val>
                                            <p:strVal val="#ppt_h"/>
                                          </p:val>
                                        </p:tav>
                                      </p:tavLst>
                                    </p:anim>
                                    <p:anim calcmode="lin" valueType="num">
                                      <p:cBhvr>
                                        <p:cTn id="39" dur="1000" fill="hold"/>
                                        <p:tgtEl>
                                          <p:spTgt spid="34825"/>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482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nodeType="clickEffect">
                                  <p:stCondLst>
                                    <p:cond delay="0"/>
                                  </p:stCondLst>
                                  <p:childTnLst>
                                    <p:set>
                                      <p:cBhvr>
                                        <p:cTn id="44" dur="1" fill="hold">
                                          <p:stCondLst>
                                            <p:cond delay="0"/>
                                          </p:stCondLst>
                                        </p:cTn>
                                        <p:tgtEl>
                                          <p:spTgt spid="34819">
                                            <p:txEl>
                                              <p:pRg st="4" end="4"/>
                                            </p:txEl>
                                          </p:spTgt>
                                        </p:tgtEl>
                                        <p:attrNameLst>
                                          <p:attrName>style.visibility</p:attrName>
                                        </p:attrNameLst>
                                      </p:cBhvr>
                                      <p:to>
                                        <p:strVal val="visible"/>
                                      </p:to>
                                    </p:set>
                                    <p:anim to="" calcmode="lin" valueType="num">
                                      <p:cBhvr>
                                        <p:cTn id="45" dur="1" fill="hold"/>
                                        <p:tgtEl>
                                          <p:spTgt spid="34819">
                                            <p:txEl>
                                              <p:pRg st="4" end="4"/>
                                            </p:txEl>
                                          </p:spTgt>
                                        </p:tgtEl>
                                        <p:attrNameLst>
                                          <p:attrName/>
                                        </p:attrNameLst>
                                      </p:cBhvr>
                                    </p:anim>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nodeType="clickEffect">
                                  <p:stCondLst>
                                    <p:cond delay="0"/>
                                  </p:stCondLst>
                                  <p:childTnLst>
                                    <p:set>
                                      <p:cBhvr>
                                        <p:cTn id="49" dur="1" fill="hold">
                                          <p:stCondLst>
                                            <p:cond delay="0"/>
                                          </p:stCondLst>
                                        </p:cTn>
                                        <p:tgtEl>
                                          <p:spTgt spid="34819">
                                            <p:txEl>
                                              <p:pRg st="5" end="5"/>
                                            </p:txEl>
                                          </p:spTgt>
                                        </p:tgtEl>
                                        <p:attrNameLst>
                                          <p:attrName>style.visibility</p:attrName>
                                        </p:attrNameLst>
                                      </p:cBhvr>
                                      <p:to>
                                        <p:strVal val="visible"/>
                                      </p:to>
                                    </p:set>
                                    <p:anim to="" calcmode="lin" valueType="num">
                                      <p:cBhvr>
                                        <p:cTn id="50" dur="1" fill="hold"/>
                                        <p:tgtEl>
                                          <p:spTgt spid="34819">
                                            <p:txEl>
                                              <p:pRg st="5" end="5"/>
                                            </p:txEl>
                                          </p:spTgt>
                                        </p:tgtEl>
                                        <p:attrNameLst>
                                          <p:attrName/>
                                        </p:attrNameLst>
                                      </p:cBhvr>
                                    </p:anim>
                                  </p:childTnLst>
                                </p:cTn>
                              </p:par>
                            </p:childTnLst>
                          </p:cTn>
                        </p:par>
                      </p:childTnLst>
                    </p:cTn>
                  </p:par>
                  <p:par>
                    <p:cTn id="51" fill="hold">
                      <p:stCondLst>
                        <p:cond delay="indefinite"/>
                      </p:stCondLst>
                      <p:childTnLst>
                        <p:par>
                          <p:cTn id="52" fill="hold">
                            <p:stCondLst>
                              <p:cond delay="0"/>
                            </p:stCondLst>
                            <p:childTnLst>
                              <p:par>
                                <p:cTn id="53" presetID="24" presetClass="entr" presetSubtype="0" fill="hold" nodeType="clickEffect">
                                  <p:stCondLst>
                                    <p:cond delay="0"/>
                                  </p:stCondLst>
                                  <p:childTnLst>
                                    <p:set>
                                      <p:cBhvr>
                                        <p:cTn id="54" dur="1" fill="hold">
                                          <p:stCondLst>
                                            <p:cond delay="0"/>
                                          </p:stCondLst>
                                        </p:cTn>
                                        <p:tgtEl>
                                          <p:spTgt spid="34819">
                                            <p:txEl>
                                              <p:pRg st="6" end="6"/>
                                            </p:txEl>
                                          </p:spTgt>
                                        </p:tgtEl>
                                        <p:attrNameLst>
                                          <p:attrName>style.visibility</p:attrName>
                                        </p:attrNameLst>
                                      </p:cBhvr>
                                      <p:to>
                                        <p:strVal val="visible"/>
                                      </p:to>
                                    </p:set>
                                    <p:anim to="" calcmode="lin" valueType="num">
                                      <p:cBhvr>
                                        <p:cTn id="55" dur="1" fill="hold"/>
                                        <p:tgtEl>
                                          <p:spTgt spid="34819">
                                            <p:txEl>
                                              <p:pRg st="6" end="6"/>
                                            </p:txEl>
                                          </p:spTgt>
                                        </p:tgtEl>
                                        <p:attrNameLst>
                                          <p:attrName/>
                                        </p:attrNameLst>
                                      </p:cBhvr>
                                    </p:anim>
                                  </p:childTnLst>
                                </p:cTn>
                              </p:par>
                            </p:childTnLst>
                          </p:cTn>
                        </p:par>
                      </p:childTnLst>
                    </p:cTn>
                  </p:par>
                  <p:par>
                    <p:cTn id="56" fill="hold">
                      <p:stCondLst>
                        <p:cond delay="indefinite"/>
                      </p:stCondLst>
                      <p:childTnLst>
                        <p:par>
                          <p:cTn id="57" fill="hold">
                            <p:stCondLst>
                              <p:cond delay="0"/>
                            </p:stCondLst>
                            <p:childTnLst>
                              <p:par>
                                <p:cTn id="58" presetID="24" presetClass="entr" presetSubtype="0" fill="hold" nodeType="clickEffect">
                                  <p:stCondLst>
                                    <p:cond delay="0"/>
                                  </p:stCondLst>
                                  <p:childTnLst>
                                    <p:set>
                                      <p:cBhvr>
                                        <p:cTn id="59" dur="1" fill="hold">
                                          <p:stCondLst>
                                            <p:cond delay="0"/>
                                          </p:stCondLst>
                                        </p:cTn>
                                        <p:tgtEl>
                                          <p:spTgt spid="34819">
                                            <p:txEl>
                                              <p:pRg st="7" end="7"/>
                                            </p:txEl>
                                          </p:spTgt>
                                        </p:tgtEl>
                                        <p:attrNameLst>
                                          <p:attrName>style.visibility</p:attrName>
                                        </p:attrNameLst>
                                      </p:cBhvr>
                                      <p:to>
                                        <p:strVal val="visible"/>
                                      </p:to>
                                    </p:set>
                                    <p:anim to="" calcmode="lin" valueType="num">
                                      <p:cBhvr>
                                        <p:cTn id="60" dur="1" fill="hold"/>
                                        <p:tgtEl>
                                          <p:spTgt spid="34819">
                                            <p:txEl>
                                              <p:pRg st="7" end="7"/>
                                            </p:txEl>
                                          </p:spTgt>
                                        </p:tgtEl>
                                        <p:attrNameLst>
                                          <p:attrName/>
                                        </p:attrNameLst>
                                      </p:cBhvr>
                                    </p:anim>
                                  </p:childTnLst>
                                </p:cTn>
                              </p:par>
                            </p:childTnLst>
                          </p:cTn>
                        </p:par>
                      </p:childTnLst>
                    </p:cTn>
                  </p:par>
                  <p:par>
                    <p:cTn id="61" fill="hold">
                      <p:stCondLst>
                        <p:cond delay="indefinite"/>
                      </p:stCondLst>
                      <p:childTnLst>
                        <p:par>
                          <p:cTn id="62" fill="hold">
                            <p:stCondLst>
                              <p:cond delay="0"/>
                            </p:stCondLst>
                            <p:childTnLst>
                              <p:par>
                                <p:cTn id="63" presetID="24" presetClass="entr" presetSubtype="0" fill="hold" nodeType="clickEffect">
                                  <p:stCondLst>
                                    <p:cond delay="0"/>
                                  </p:stCondLst>
                                  <p:childTnLst>
                                    <p:set>
                                      <p:cBhvr>
                                        <p:cTn id="64" dur="1" fill="hold">
                                          <p:stCondLst>
                                            <p:cond delay="0"/>
                                          </p:stCondLst>
                                        </p:cTn>
                                        <p:tgtEl>
                                          <p:spTgt spid="34819">
                                            <p:txEl>
                                              <p:pRg st="8" end="8"/>
                                            </p:txEl>
                                          </p:spTgt>
                                        </p:tgtEl>
                                        <p:attrNameLst>
                                          <p:attrName>style.visibility</p:attrName>
                                        </p:attrNameLst>
                                      </p:cBhvr>
                                      <p:to>
                                        <p:strVal val="visible"/>
                                      </p:to>
                                    </p:set>
                                    <p:anim to="" calcmode="lin" valueType="num">
                                      <p:cBhvr>
                                        <p:cTn id="65" dur="1" fill="hold"/>
                                        <p:tgtEl>
                                          <p:spTgt spid="34819">
                                            <p:txEl>
                                              <p:pRg st="8" end="8"/>
                                            </p:txEl>
                                          </p:spTgt>
                                        </p:tgtEl>
                                        <p:attrNameLst>
                                          <p:attrName/>
                                        </p:attrNameLst>
                                      </p:cBhvr>
                                    </p:anim>
                                  </p:childTnLst>
                                </p:cTn>
                              </p:par>
                            </p:childTnLst>
                          </p:cTn>
                        </p:par>
                      </p:childTnLst>
                    </p:cTn>
                  </p:par>
                  <p:par>
                    <p:cTn id="66" fill="hold">
                      <p:stCondLst>
                        <p:cond delay="indefinite"/>
                      </p:stCondLst>
                      <p:childTnLst>
                        <p:par>
                          <p:cTn id="67" fill="hold">
                            <p:stCondLst>
                              <p:cond delay="0"/>
                            </p:stCondLst>
                            <p:childTnLst>
                              <p:par>
                                <p:cTn id="68" presetID="24" presetClass="entr" presetSubtype="0" fill="hold" nodeType="clickEffect">
                                  <p:stCondLst>
                                    <p:cond delay="0"/>
                                  </p:stCondLst>
                                  <p:childTnLst>
                                    <p:set>
                                      <p:cBhvr>
                                        <p:cTn id="69" dur="1" fill="hold">
                                          <p:stCondLst>
                                            <p:cond delay="0"/>
                                          </p:stCondLst>
                                        </p:cTn>
                                        <p:tgtEl>
                                          <p:spTgt spid="34819">
                                            <p:txEl>
                                              <p:pRg st="9" end="9"/>
                                            </p:txEl>
                                          </p:spTgt>
                                        </p:tgtEl>
                                        <p:attrNameLst>
                                          <p:attrName>style.visibility</p:attrName>
                                        </p:attrNameLst>
                                      </p:cBhvr>
                                      <p:to>
                                        <p:strVal val="visible"/>
                                      </p:to>
                                    </p:set>
                                    <p:anim to="" calcmode="lin" valueType="num">
                                      <p:cBhvr>
                                        <p:cTn id="70" dur="1" fill="hold"/>
                                        <p:tgtEl>
                                          <p:spTgt spid="34819">
                                            <p:txEl>
                                              <p:pRg st="9" end="9"/>
                                            </p:txEl>
                                          </p:spTgt>
                                        </p:tgtEl>
                                        <p:attrNameLst>
                                          <p:attrName/>
                                        </p:attrNameLst>
                                      </p:cBhvr>
                                    </p:anim>
                                  </p:childTnLst>
                                </p:cTn>
                              </p:par>
                            </p:childTnLst>
                          </p:cTn>
                        </p:par>
                      </p:childTnLst>
                    </p:cTn>
                  </p:par>
                  <p:par>
                    <p:cTn id="71" fill="hold">
                      <p:stCondLst>
                        <p:cond delay="indefinite"/>
                      </p:stCondLst>
                      <p:childTnLst>
                        <p:par>
                          <p:cTn id="72" fill="hold">
                            <p:stCondLst>
                              <p:cond delay="0"/>
                            </p:stCondLst>
                            <p:childTnLst>
                              <p:par>
                                <p:cTn id="73" presetID="24" presetClass="entr" presetSubtype="0" fill="hold" nodeType="clickEffect">
                                  <p:stCondLst>
                                    <p:cond delay="0"/>
                                  </p:stCondLst>
                                  <p:childTnLst>
                                    <p:set>
                                      <p:cBhvr>
                                        <p:cTn id="74" dur="1" fill="hold">
                                          <p:stCondLst>
                                            <p:cond delay="0"/>
                                          </p:stCondLst>
                                        </p:cTn>
                                        <p:tgtEl>
                                          <p:spTgt spid="34819">
                                            <p:txEl>
                                              <p:pRg st="10" end="10"/>
                                            </p:txEl>
                                          </p:spTgt>
                                        </p:tgtEl>
                                        <p:attrNameLst>
                                          <p:attrName>style.visibility</p:attrName>
                                        </p:attrNameLst>
                                      </p:cBhvr>
                                      <p:to>
                                        <p:strVal val="visible"/>
                                      </p:to>
                                    </p:set>
                                    <p:anim to="" calcmode="lin" valueType="num">
                                      <p:cBhvr>
                                        <p:cTn id="75" dur="1" fill="hold"/>
                                        <p:tgtEl>
                                          <p:spTgt spid="34819">
                                            <p:txEl>
                                              <p:pRg st="10" end="10"/>
                                            </p:txEl>
                                          </p:spTgt>
                                        </p:tgtEl>
                                        <p:attrNameLst>
                                          <p:attrName/>
                                        </p:attrNameLst>
                                      </p:cBhvr>
                                    </p:anim>
                                  </p:childTnLst>
                                </p:cTn>
                              </p:par>
                            </p:childTnLst>
                          </p:cTn>
                        </p:par>
                      </p:childTnLst>
                    </p:cTn>
                  </p:par>
                  <p:par>
                    <p:cTn id="76" fill="hold">
                      <p:stCondLst>
                        <p:cond delay="indefinite"/>
                      </p:stCondLst>
                      <p:childTnLst>
                        <p:par>
                          <p:cTn id="77" fill="hold">
                            <p:stCondLst>
                              <p:cond delay="0"/>
                            </p:stCondLst>
                            <p:childTnLst>
                              <p:par>
                                <p:cTn id="78" presetID="24" presetClass="entr" presetSubtype="0" fill="hold" nodeType="clickEffect">
                                  <p:stCondLst>
                                    <p:cond delay="0"/>
                                  </p:stCondLst>
                                  <p:childTnLst>
                                    <p:set>
                                      <p:cBhvr>
                                        <p:cTn id="79" dur="1" fill="hold">
                                          <p:stCondLst>
                                            <p:cond delay="0"/>
                                          </p:stCondLst>
                                        </p:cTn>
                                        <p:tgtEl>
                                          <p:spTgt spid="34819">
                                            <p:txEl>
                                              <p:pRg st="11" end="11"/>
                                            </p:txEl>
                                          </p:spTgt>
                                        </p:tgtEl>
                                        <p:attrNameLst>
                                          <p:attrName>style.visibility</p:attrName>
                                        </p:attrNameLst>
                                      </p:cBhvr>
                                      <p:to>
                                        <p:strVal val="visible"/>
                                      </p:to>
                                    </p:set>
                                    <p:anim to="" calcmode="lin" valueType="num">
                                      <p:cBhvr>
                                        <p:cTn id="80" dur="1" fill="hold"/>
                                        <p:tgtEl>
                                          <p:spTgt spid="34819">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Muslim Holidays </a:t>
            </a:r>
            <a:r>
              <a:rPr lang="en-US" sz="2800" dirty="0" smtClean="0"/>
              <a:t>continued</a:t>
            </a:r>
            <a:endParaRPr lang="en-US" sz="2800" dirty="0"/>
          </a:p>
        </p:txBody>
      </p:sp>
      <p:sp>
        <p:nvSpPr>
          <p:cNvPr id="35844" name="Text Placeholder 3"/>
          <p:cNvSpPr>
            <a:spLocks noGrp="1"/>
          </p:cNvSpPr>
          <p:nvPr>
            <p:ph type="body" sz="half" idx="2"/>
          </p:nvPr>
        </p:nvSpPr>
        <p:spPr>
          <a:xfrm>
            <a:off x="4648200" y="1600200"/>
            <a:ext cx="4038600" cy="5029200"/>
          </a:xfrm>
        </p:spPr>
        <p:txBody>
          <a:bodyPr/>
          <a:lstStyle/>
          <a:p>
            <a:r>
              <a:rPr lang="en-US" sz="2000" u="sng" smtClean="0"/>
              <a:t>Isra Mi'raj</a:t>
            </a:r>
            <a:r>
              <a:rPr lang="en-US" sz="2000" smtClean="0"/>
              <a:t> (7/9/10) – </a:t>
            </a:r>
            <a:r>
              <a:rPr lang="en-US" sz="2000" b="1" smtClean="0"/>
              <a:t>“</a:t>
            </a:r>
            <a:r>
              <a:rPr lang="en-US" sz="2000" smtClean="0"/>
              <a:t>the night journey and ascension” into heaven at the Dome of the Rock</a:t>
            </a:r>
          </a:p>
          <a:p>
            <a:pPr lvl="1"/>
            <a:r>
              <a:rPr lang="en-US" sz="1600" smtClean="0"/>
              <a:t>Met Abraham, Moses, Aaron, Adam, the archangel Gabriel, and Jesus</a:t>
            </a:r>
          </a:p>
          <a:p>
            <a:pPr lvl="1"/>
            <a:r>
              <a:rPr lang="en-US" sz="1600" smtClean="0"/>
              <a:t>Sweet foods and stories, no special prayers</a:t>
            </a:r>
          </a:p>
          <a:p>
            <a:r>
              <a:rPr lang="en-US" sz="2000" u="sng" smtClean="0"/>
              <a:t>Ramadan</a:t>
            </a:r>
            <a:r>
              <a:rPr lang="en-US" sz="2000" smtClean="0"/>
              <a:t> (8/12/10 – 9/10/10)</a:t>
            </a:r>
          </a:p>
          <a:p>
            <a:pPr lvl="1"/>
            <a:r>
              <a:rPr lang="en-US" sz="1600" smtClean="0"/>
              <a:t>Fasting throughout the day</a:t>
            </a:r>
          </a:p>
          <a:p>
            <a:pPr lvl="1"/>
            <a:r>
              <a:rPr lang="en-US" sz="1600" smtClean="0"/>
              <a:t>Modesty, spirituality, &amp; patience</a:t>
            </a:r>
          </a:p>
          <a:p>
            <a:r>
              <a:rPr lang="en-US" sz="2000" u="sng" smtClean="0"/>
              <a:t>Eid-Al-Fitr </a:t>
            </a:r>
            <a:r>
              <a:rPr lang="en-US" sz="2000" smtClean="0"/>
              <a:t>(9/10/10) – </a:t>
            </a:r>
            <a:r>
              <a:rPr lang="en-US" sz="1800" smtClean="0"/>
              <a:t>end of Ramadan = celebrations</a:t>
            </a:r>
          </a:p>
        </p:txBody>
      </p:sp>
      <p:pic>
        <p:nvPicPr>
          <p:cNvPr id="35846" name="Picture 6" descr="Jerusalem"/>
          <p:cNvPicPr>
            <a:picLocks noChangeAspect="1" noChangeArrowheads="1"/>
          </p:cNvPicPr>
          <p:nvPr/>
        </p:nvPicPr>
        <p:blipFill>
          <a:blip r:embed="rId2" cstate="print"/>
          <a:srcRect/>
          <a:stretch>
            <a:fillRect/>
          </a:stretch>
        </p:blipFill>
        <p:spPr bwMode="auto">
          <a:xfrm>
            <a:off x="381000" y="1600200"/>
            <a:ext cx="2819400" cy="1890713"/>
          </a:xfrm>
          <a:prstGeom prst="rect">
            <a:avLst/>
          </a:prstGeom>
          <a:noFill/>
          <a:ln w="9525">
            <a:noFill/>
            <a:miter lim="800000"/>
            <a:headEnd/>
            <a:tailEnd/>
          </a:ln>
        </p:spPr>
      </p:pic>
      <p:pic>
        <p:nvPicPr>
          <p:cNvPr id="35848" name="Picture 8" descr="islamic school"/>
          <p:cNvPicPr>
            <a:picLocks noChangeAspect="1" noChangeArrowheads="1"/>
          </p:cNvPicPr>
          <p:nvPr/>
        </p:nvPicPr>
        <p:blipFill>
          <a:blip r:embed="rId3" cstate="print"/>
          <a:srcRect/>
          <a:stretch>
            <a:fillRect/>
          </a:stretch>
        </p:blipFill>
        <p:spPr bwMode="auto">
          <a:xfrm>
            <a:off x="228600" y="3657600"/>
            <a:ext cx="2857500" cy="2371725"/>
          </a:xfrm>
          <a:prstGeom prst="rect">
            <a:avLst/>
          </a:prstGeom>
          <a:noFill/>
          <a:ln w="9525">
            <a:noFill/>
            <a:miter lim="800000"/>
            <a:headEnd/>
            <a:tailEnd/>
          </a:ln>
        </p:spPr>
      </p:pic>
      <p:pic>
        <p:nvPicPr>
          <p:cNvPr id="35850" name="Picture 10" descr="http://dominatorfireworks.com/fireworks-displays/uploaded_images/fireworks2%2822%29-720255.jpg">
            <a:hlinkClick r:id="rId4"/>
          </p:cNvPr>
          <p:cNvPicPr>
            <a:picLocks noChangeAspect="1" noChangeArrowheads="1"/>
          </p:cNvPicPr>
          <p:nvPr/>
        </p:nvPicPr>
        <p:blipFill>
          <a:blip r:embed="rId5" cstate="print"/>
          <a:srcRect/>
          <a:stretch>
            <a:fillRect/>
          </a:stretch>
        </p:blipFill>
        <p:spPr bwMode="auto">
          <a:xfrm>
            <a:off x="3429000" y="2590800"/>
            <a:ext cx="1620838" cy="1752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anim to="" calcmode="lin" valueType="num">
                                      <p:cBhvr>
                                        <p:cTn id="7" dur="1" fill="hold"/>
                                        <p:tgtEl>
                                          <p:spTgt spid="35844">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34" presetClass="entr" presetSubtype="0" fill="hold" nodeType="clickEffect">
                                  <p:stCondLst>
                                    <p:cond delay="0"/>
                                  </p:stCondLst>
                                  <p:childTnLst>
                                    <p:set>
                                      <p:cBhvr>
                                        <p:cTn id="11" dur="1" fill="hold">
                                          <p:stCondLst>
                                            <p:cond delay="0"/>
                                          </p:stCondLst>
                                        </p:cTn>
                                        <p:tgtEl>
                                          <p:spTgt spid="35846"/>
                                        </p:tgtEl>
                                        <p:attrNameLst>
                                          <p:attrName>style.visibility</p:attrName>
                                        </p:attrNameLst>
                                      </p:cBhvr>
                                      <p:to>
                                        <p:strVal val="visible"/>
                                      </p:to>
                                    </p:set>
                                    <p:anim from="(-#ppt_w/2)" to="(#ppt_x)" calcmode="lin" valueType="num">
                                      <p:cBhvr>
                                        <p:cTn id="12" dur="600" fill="hold">
                                          <p:stCondLst>
                                            <p:cond delay="0"/>
                                          </p:stCondLst>
                                        </p:cTn>
                                        <p:tgtEl>
                                          <p:spTgt spid="35846"/>
                                        </p:tgtEl>
                                        <p:attrNameLst>
                                          <p:attrName>ppt_x</p:attrName>
                                        </p:attrNameLst>
                                      </p:cBhvr>
                                    </p:anim>
                                    <p:anim from="0" to="-1.0" calcmode="lin" valueType="num">
                                      <p:cBhvr>
                                        <p:cTn id="13" dur="200" decel="50000" autoRev="1" fill="hold">
                                          <p:stCondLst>
                                            <p:cond delay="600"/>
                                          </p:stCondLst>
                                        </p:cTn>
                                        <p:tgtEl>
                                          <p:spTgt spid="35846"/>
                                        </p:tgtEl>
                                        <p:attrNameLst>
                                          <p:attrName>xshear</p:attrName>
                                        </p:attrNameLst>
                                      </p:cBhvr>
                                    </p:anim>
                                    <p:animScale>
                                      <p:cBhvr>
                                        <p:cTn id="14" dur="200" decel="100000" autoRev="1" fill="hold">
                                          <p:stCondLst>
                                            <p:cond delay="600"/>
                                          </p:stCondLst>
                                        </p:cTn>
                                        <p:tgtEl>
                                          <p:spTgt spid="35846"/>
                                        </p:tgtEl>
                                      </p:cBhvr>
                                      <p:from x="100000" y="100000"/>
                                      <p:to x="80000" y="100000"/>
                                    </p:animScale>
                                    <p:anim by="(#ppt_h/3+#ppt_w*0.1)" calcmode="lin" valueType="num">
                                      <p:cBhvr additive="sum">
                                        <p:cTn id="15" dur="200" decel="100000" autoRev="1" fill="hold">
                                          <p:stCondLst>
                                            <p:cond delay="600"/>
                                          </p:stCondLst>
                                        </p:cTn>
                                        <p:tgtEl>
                                          <p:spTgt spid="35846"/>
                                        </p:tgtEl>
                                        <p:attrNameLst>
                                          <p:attrName>ppt_x</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5844">
                                            <p:txEl>
                                              <p:pRg st="1" end="1"/>
                                            </p:txEl>
                                          </p:spTgt>
                                        </p:tgtEl>
                                        <p:attrNameLst>
                                          <p:attrName>style.visibility</p:attrName>
                                        </p:attrNameLst>
                                      </p:cBhvr>
                                      <p:to>
                                        <p:strVal val="visible"/>
                                      </p:to>
                                    </p:set>
                                    <p:anim to="" calcmode="lin" valueType="num">
                                      <p:cBhvr>
                                        <p:cTn id="20" dur="1" fill="hold"/>
                                        <p:tgtEl>
                                          <p:spTgt spid="35844">
                                            <p:txEl>
                                              <p:pRg st="1" end="1"/>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35844">
                                            <p:txEl>
                                              <p:pRg st="2" end="2"/>
                                            </p:txEl>
                                          </p:spTgt>
                                        </p:tgtEl>
                                        <p:attrNameLst>
                                          <p:attrName>style.visibility</p:attrName>
                                        </p:attrNameLst>
                                      </p:cBhvr>
                                      <p:to>
                                        <p:strVal val="visible"/>
                                      </p:to>
                                    </p:set>
                                    <p:anim to="" calcmode="lin" valueType="num">
                                      <p:cBhvr>
                                        <p:cTn id="25" dur="1" fill="hold"/>
                                        <p:tgtEl>
                                          <p:spTgt spid="35844">
                                            <p:txEl>
                                              <p:pRg st="2" end="2"/>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35844">
                                            <p:txEl>
                                              <p:pRg st="3" end="3"/>
                                            </p:txEl>
                                          </p:spTgt>
                                        </p:tgtEl>
                                        <p:attrNameLst>
                                          <p:attrName>style.visibility</p:attrName>
                                        </p:attrNameLst>
                                      </p:cBhvr>
                                      <p:to>
                                        <p:strVal val="visible"/>
                                      </p:to>
                                    </p:set>
                                    <p:anim to="" calcmode="lin" valueType="num">
                                      <p:cBhvr>
                                        <p:cTn id="30" dur="1" fill="hold"/>
                                        <p:tgtEl>
                                          <p:spTgt spid="35844">
                                            <p:txEl>
                                              <p:pRg st="3" end="3"/>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5848"/>
                                        </p:tgtEl>
                                        <p:attrNameLst>
                                          <p:attrName>style.visibility</p:attrName>
                                        </p:attrNameLst>
                                      </p:cBhvr>
                                      <p:to>
                                        <p:strVal val="visible"/>
                                      </p:to>
                                    </p:set>
                                    <p:animEffect transition="in" filter="blinds(horizontal)">
                                      <p:cBhvr>
                                        <p:cTn id="35" dur="500"/>
                                        <p:tgtEl>
                                          <p:spTgt spid="35848"/>
                                        </p:tgtEl>
                                      </p:cBhvr>
                                    </p:animEffect>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35844">
                                            <p:txEl>
                                              <p:pRg st="4" end="4"/>
                                            </p:txEl>
                                          </p:spTgt>
                                        </p:tgtEl>
                                        <p:attrNameLst>
                                          <p:attrName>style.visibility</p:attrName>
                                        </p:attrNameLst>
                                      </p:cBhvr>
                                      <p:to>
                                        <p:strVal val="visible"/>
                                      </p:to>
                                    </p:set>
                                    <p:anim to="" calcmode="lin" valueType="num">
                                      <p:cBhvr>
                                        <p:cTn id="40" dur="1" fill="hold"/>
                                        <p:tgtEl>
                                          <p:spTgt spid="35844">
                                            <p:txEl>
                                              <p:pRg st="4" end="4"/>
                                            </p:txEl>
                                          </p:spTgt>
                                        </p:tgtEl>
                                        <p:attrNameLst>
                                          <p:attrName/>
                                        </p:attrNameLst>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nodeType="clickEffect">
                                  <p:stCondLst>
                                    <p:cond delay="0"/>
                                  </p:stCondLst>
                                  <p:childTnLst>
                                    <p:set>
                                      <p:cBhvr>
                                        <p:cTn id="44" dur="1" fill="hold">
                                          <p:stCondLst>
                                            <p:cond delay="0"/>
                                          </p:stCondLst>
                                        </p:cTn>
                                        <p:tgtEl>
                                          <p:spTgt spid="35844">
                                            <p:txEl>
                                              <p:pRg st="5" end="5"/>
                                            </p:txEl>
                                          </p:spTgt>
                                        </p:tgtEl>
                                        <p:attrNameLst>
                                          <p:attrName>style.visibility</p:attrName>
                                        </p:attrNameLst>
                                      </p:cBhvr>
                                      <p:to>
                                        <p:strVal val="visible"/>
                                      </p:to>
                                    </p:set>
                                    <p:anim to="" calcmode="lin" valueType="num">
                                      <p:cBhvr>
                                        <p:cTn id="45" dur="1" fill="hold"/>
                                        <p:tgtEl>
                                          <p:spTgt spid="35844">
                                            <p:txEl>
                                              <p:pRg st="5" end="5"/>
                                            </p:txEl>
                                          </p:spTgt>
                                        </p:tgtEl>
                                        <p:attrNameLst>
                                          <p:attrName/>
                                        </p:attrNameLst>
                                      </p:cBhvr>
                                    </p:anim>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nodeType="clickEffect">
                                  <p:stCondLst>
                                    <p:cond delay="0"/>
                                  </p:stCondLst>
                                  <p:childTnLst>
                                    <p:set>
                                      <p:cBhvr>
                                        <p:cTn id="49" dur="1" fill="hold">
                                          <p:stCondLst>
                                            <p:cond delay="0"/>
                                          </p:stCondLst>
                                        </p:cTn>
                                        <p:tgtEl>
                                          <p:spTgt spid="35844">
                                            <p:txEl>
                                              <p:pRg st="6" end="6"/>
                                            </p:txEl>
                                          </p:spTgt>
                                        </p:tgtEl>
                                        <p:attrNameLst>
                                          <p:attrName>style.visibility</p:attrName>
                                        </p:attrNameLst>
                                      </p:cBhvr>
                                      <p:to>
                                        <p:strVal val="visible"/>
                                      </p:to>
                                    </p:set>
                                    <p:anim to="" calcmode="lin" valueType="num">
                                      <p:cBhvr>
                                        <p:cTn id="50" dur="1" fill="hold"/>
                                        <p:tgtEl>
                                          <p:spTgt spid="35844">
                                            <p:txEl>
                                              <p:pRg st="6" end="6"/>
                                            </p:txEl>
                                          </p:spTgt>
                                        </p:tgtEl>
                                        <p:attrNameLst>
                                          <p:attrName/>
                                        </p:attrNameLst>
                                      </p:cBhvr>
                                    </p:anim>
                                  </p:childTnLst>
                                </p:cTn>
                              </p:par>
                            </p:childTnLst>
                          </p:cTn>
                        </p:par>
                        <p:par>
                          <p:cTn id="51" fill="hold">
                            <p:stCondLst>
                              <p:cond delay="0"/>
                            </p:stCondLst>
                            <p:childTnLst>
                              <p:par>
                                <p:cTn id="52" presetID="54" presetClass="entr" presetSubtype="0" accel="100000" fill="hold" nodeType="afterEffect">
                                  <p:stCondLst>
                                    <p:cond delay="0"/>
                                  </p:stCondLst>
                                  <p:childTnLst>
                                    <p:set>
                                      <p:cBhvr>
                                        <p:cTn id="53" dur="1" fill="hold">
                                          <p:stCondLst>
                                            <p:cond delay="0"/>
                                          </p:stCondLst>
                                        </p:cTn>
                                        <p:tgtEl>
                                          <p:spTgt spid="35850"/>
                                        </p:tgtEl>
                                        <p:attrNameLst>
                                          <p:attrName>style.visibility</p:attrName>
                                        </p:attrNameLst>
                                      </p:cBhvr>
                                      <p:to>
                                        <p:strVal val="visible"/>
                                      </p:to>
                                    </p:set>
                                    <p:anim calcmode="lin" valueType="num">
                                      <p:cBhvr>
                                        <p:cTn id="54" dur="500" fill="hold"/>
                                        <p:tgtEl>
                                          <p:spTgt spid="35850"/>
                                        </p:tgtEl>
                                        <p:attrNameLst>
                                          <p:attrName>ppt_w</p:attrName>
                                        </p:attrNameLst>
                                      </p:cBhvr>
                                      <p:tavLst>
                                        <p:tav tm="0">
                                          <p:val>
                                            <p:strVal val="#ppt_w*0.05"/>
                                          </p:val>
                                        </p:tav>
                                        <p:tav tm="100000">
                                          <p:val>
                                            <p:strVal val="#ppt_w"/>
                                          </p:val>
                                        </p:tav>
                                      </p:tavLst>
                                    </p:anim>
                                    <p:anim calcmode="lin" valueType="num">
                                      <p:cBhvr>
                                        <p:cTn id="55" dur="500" fill="hold"/>
                                        <p:tgtEl>
                                          <p:spTgt spid="35850"/>
                                        </p:tgtEl>
                                        <p:attrNameLst>
                                          <p:attrName>ppt_h</p:attrName>
                                        </p:attrNameLst>
                                      </p:cBhvr>
                                      <p:tavLst>
                                        <p:tav tm="0">
                                          <p:val>
                                            <p:strVal val="#ppt_h"/>
                                          </p:val>
                                        </p:tav>
                                        <p:tav tm="100000">
                                          <p:val>
                                            <p:strVal val="#ppt_h"/>
                                          </p:val>
                                        </p:tav>
                                      </p:tavLst>
                                    </p:anim>
                                    <p:anim calcmode="lin" valueType="num">
                                      <p:cBhvr>
                                        <p:cTn id="56" dur="500" fill="hold"/>
                                        <p:tgtEl>
                                          <p:spTgt spid="35850"/>
                                        </p:tgtEl>
                                        <p:attrNameLst>
                                          <p:attrName>ppt_x</p:attrName>
                                        </p:attrNameLst>
                                      </p:cBhvr>
                                      <p:tavLst>
                                        <p:tav tm="0">
                                          <p:val>
                                            <p:strVal val="#ppt_x-.2"/>
                                          </p:val>
                                        </p:tav>
                                        <p:tav tm="100000">
                                          <p:val>
                                            <p:strVal val="#ppt_x"/>
                                          </p:val>
                                        </p:tav>
                                      </p:tavLst>
                                    </p:anim>
                                    <p:anim calcmode="lin" valueType="num">
                                      <p:cBhvr>
                                        <p:cTn id="57" dur="500" fill="hold"/>
                                        <p:tgtEl>
                                          <p:spTgt spid="35850"/>
                                        </p:tgtEl>
                                        <p:attrNameLst>
                                          <p:attrName>ppt_y</p:attrName>
                                        </p:attrNameLst>
                                      </p:cBhvr>
                                      <p:tavLst>
                                        <p:tav tm="0">
                                          <p:val>
                                            <p:strVal val="#ppt_y"/>
                                          </p:val>
                                        </p:tav>
                                        <p:tav tm="100000">
                                          <p:val>
                                            <p:strVal val="#ppt_y"/>
                                          </p:val>
                                        </p:tav>
                                      </p:tavLst>
                                    </p:anim>
                                    <p:animEffect transition="in" filter="fade">
                                      <p:cBhvr>
                                        <p:cTn id="58" dur="500"/>
                                        <p:tgtEl>
                                          <p:spTgt spid="35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a:off x="381000" y="1143000"/>
            <a:ext cx="8229600" cy="3581400"/>
          </a:xfrm>
        </p:spPr>
        <p:txBody>
          <a:bodyPr/>
          <a:lstStyle/>
          <a:p>
            <a:pPr eaLnBrk="1" hangingPunct="1">
              <a:defRPr/>
            </a:pPr>
            <a:r>
              <a:rPr lang="en-US" dirty="0" smtClean="0"/>
              <a:t>A person who follows Islam is known as a Muslim or “one who submits themselves to the will of Allah (God)”.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pPr eaLnBrk="1" hangingPunct="1">
              <a:defRPr/>
            </a:pPr>
            <a:r>
              <a:rPr lang="en-US" dirty="0" smtClean="0"/>
              <a:t/>
            </a:r>
            <a:br>
              <a:rPr lang="en-US" dirty="0" smtClean="0"/>
            </a:br>
            <a:r>
              <a:rPr lang="en-US" dirty="0" smtClean="0"/>
              <a:t/>
            </a:r>
            <a:br>
              <a:rPr lang="en-US" dirty="0" smtClean="0"/>
            </a:br>
            <a:r>
              <a:rPr lang="en-US" dirty="0" smtClean="0"/>
              <a:t/>
            </a:r>
            <a:br>
              <a:rPr lang="en-US" dirty="0" smtClean="0"/>
            </a:br>
            <a:r>
              <a:rPr lang="en-US" dirty="0" smtClean="0"/>
              <a:t>The phrase “Arab” refers to an ethnic group specifically located in the Middle East. Arabs are Semitic and can be Muslim, Jewish, or Christian.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smtClean="0"/>
              <a:t>Birthplace of Islam:</a:t>
            </a:r>
          </a:p>
        </p:txBody>
      </p:sp>
      <p:sp>
        <p:nvSpPr>
          <p:cNvPr id="14339" name="Rectangle 3"/>
          <p:cNvSpPr>
            <a:spLocks noGrp="1" noChangeArrowheads="1"/>
          </p:cNvSpPr>
          <p:nvPr>
            <p:ph type="body" idx="1"/>
          </p:nvPr>
        </p:nvSpPr>
        <p:spPr/>
        <p:txBody>
          <a:bodyPr/>
          <a:lstStyle/>
          <a:p>
            <a:pPr eaLnBrk="1" hangingPunct="1"/>
            <a:r>
              <a:rPr lang="en-US" smtClean="0"/>
              <a:t>Mecca, Saudi Arabia, where Mohammed first received revelations from the Angel Jibril (Gabriel).</a:t>
            </a:r>
          </a:p>
        </p:txBody>
      </p:sp>
      <p:pic>
        <p:nvPicPr>
          <p:cNvPr id="14341" name="Picture 5" descr="angel_gabriel">
            <a:hlinkClick r:id="rId2"/>
          </p:cNvPr>
          <p:cNvPicPr>
            <a:picLocks noChangeAspect="1" noChangeArrowheads="1"/>
          </p:cNvPicPr>
          <p:nvPr/>
        </p:nvPicPr>
        <p:blipFill>
          <a:blip r:embed="rId3" cstate="print"/>
          <a:srcRect/>
          <a:stretch>
            <a:fillRect/>
          </a:stretch>
        </p:blipFill>
        <p:spPr bwMode="auto">
          <a:xfrm>
            <a:off x="6400800" y="3048000"/>
            <a:ext cx="1619250" cy="2057400"/>
          </a:xfrm>
          <a:prstGeom prst="rect">
            <a:avLst/>
          </a:prstGeom>
          <a:noFill/>
          <a:ln w="9525">
            <a:noFill/>
            <a:miter lim="800000"/>
            <a:headEnd/>
            <a:tailEnd/>
          </a:ln>
        </p:spPr>
      </p:pic>
      <p:pic>
        <p:nvPicPr>
          <p:cNvPr id="5" name="Picture 4" descr="Muhammed.jpg"/>
          <p:cNvPicPr>
            <a:picLocks noChangeAspect="1"/>
          </p:cNvPicPr>
          <p:nvPr/>
        </p:nvPicPr>
        <p:blipFill>
          <a:blip r:embed="rId4" cstate="print"/>
          <a:srcRect/>
          <a:stretch>
            <a:fillRect/>
          </a:stretch>
        </p:blipFill>
        <p:spPr bwMode="auto">
          <a:xfrm>
            <a:off x="914400" y="3429000"/>
            <a:ext cx="4152900" cy="2492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diamond(in)">
                                      <p:cBhvr>
                                        <p:cTn id="7" dur="20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4341"/>
                                        </p:tgtEl>
                                        <p:attrNameLst>
                                          <p:attrName>style.visibility</p:attrName>
                                        </p:attrNameLst>
                                      </p:cBhvr>
                                      <p:to>
                                        <p:strVal val="visible"/>
                                      </p:to>
                                    </p:set>
                                    <p:animEffect transition="in" filter="checkerboard(across)">
                                      <p:cBhvr>
                                        <p:cTn id="17" dur="500"/>
                                        <p:tgtEl>
                                          <p:spTgt spid="14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map"/>
          <p:cNvPicPr>
            <a:picLocks noChangeAspect="1" noChangeArrowheads="1"/>
          </p:cNvPicPr>
          <p:nvPr/>
        </p:nvPicPr>
        <p:blipFill>
          <a:blip r:embed="rId2" cstate="print"/>
          <a:srcRect/>
          <a:stretch>
            <a:fillRect/>
          </a:stretch>
        </p:blipFill>
        <p:spPr bwMode="auto">
          <a:xfrm>
            <a:off x="1905000" y="457200"/>
            <a:ext cx="5822950" cy="5989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p:txBody>
          <a:bodyPr/>
          <a:lstStyle/>
          <a:p>
            <a:pPr eaLnBrk="1" hangingPunct="1">
              <a:defRPr/>
            </a:pPr>
            <a:endParaRPr lang="en-US" smtClean="0"/>
          </a:p>
        </p:txBody>
      </p:sp>
      <p:pic>
        <p:nvPicPr>
          <p:cNvPr id="10243" name="Picture 6" descr="map_islamic_world"/>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7111" name="Text Box 7"/>
          <p:cNvSpPr txBox="1">
            <a:spLocks noChangeArrowheads="1"/>
          </p:cNvSpPr>
          <p:nvPr/>
        </p:nvSpPr>
        <p:spPr bwMode="auto">
          <a:xfrm>
            <a:off x="-152400" y="4191000"/>
            <a:ext cx="2514600" cy="779463"/>
          </a:xfrm>
          <a:prstGeom prst="rect">
            <a:avLst/>
          </a:prstGeom>
          <a:noFill/>
          <a:ln w="9525">
            <a:noFill/>
            <a:miter lim="800000"/>
            <a:headEnd/>
            <a:tailEnd/>
          </a:ln>
        </p:spPr>
        <p:txBody>
          <a:bodyPr>
            <a:spAutoFit/>
          </a:bodyPr>
          <a:lstStyle/>
          <a:p>
            <a:pPr algn="ctr">
              <a:spcBef>
                <a:spcPct val="50000"/>
              </a:spcBef>
            </a:pPr>
            <a:r>
              <a:rPr lang="en-US" b="1">
                <a:solidFill>
                  <a:srgbClr val="FF9900"/>
                </a:solidFill>
              </a:rPr>
              <a:t>United States</a:t>
            </a:r>
          </a:p>
          <a:p>
            <a:pPr algn="ctr">
              <a:spcBef>
                <a:spcPct val="50000"/>
              </a:spcBef>
            </a:pPr>
            <a:r>
              <a:rPr lang="en-US" b="1">
                <a:solidFill>
                  <a:srgbClr val="FF9900"/>
                </a:solidFill>
              </a:rPr>
              <a:t>15 Million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111"/>
                                        </p:tgtEl>
                                        <p:attrNameLst>
                                          <p:attrName>style.visibility</p:attrName>
                                        </p:attrNameLst>
                                      </p:cBhvr>
                                      <p:to>
                                        <p:strVal val="visible"/>
                                      </p:to>
                                    </p:set>
                                    <p:animEffect transition="in" filter="blinds(horizontal)">
                                      <p:cBhvr>
                                        <p:cTn id="7" dur="500"/>
                                        <p:tgtEl>
                                          <p:spTgt spid="47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title"/>
          </p:nvPr>
        </p:nvSpPr>
        <p:spPr/>
        <p:txBody>
          <a:bodyPr/>
          <a:lstStyle/>
          <a:p>
            <a:pPr eaLnBrk="1" hangingPunct="1">
              <a:defRPr/>
            </a:pPr>
            <a:r>
              <a:rPr lang="en-US" smtClean="0"/>
              <a:t>Proposed Kurdistan</a:t>
            </a:r>
          </a:p>
        </p:txBody>
      </p:sp>
      <p:pic>
        <p:nvPicPr>
          <p:cNvPr id="12291" name="Picture 7" descr="kurdistan_map"/>
          <p:cNvPicPr>
            <a:picLocks noChangeAspect="1" noChangeArrowheads="1"/>
          </p:cNvPicPr>
          <p:nvPr/>
        </p:nvPicPr>
        <p:blipFill>
          <a:blip r:embed="rId2" cstate="print"/>
          <a:srcRect b="3650"/>
          <a:stretch>
            <a:fillRect/>
          </a:stretch>
        </p:blipFill>
        <p:spPr bwMode="auto">
          <a:xfrm>
            <a:off x="1219200" y="1231900"/>
            <a:ext cx="6705600" cy="543083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 Top</Template>
  <TotalTime>1060</TotalTime>
  <Words>814</Words>
  <Application>Microsoft Office PowerPoint</Application>
  <PresentationFormat>On-screen Show (4:3)</PresentationFormat>
  <Paragraphs>87</Paragraphs>
  <Slides>32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Calibri</vt:lpstr>
      <vt:lpstr>Mountain Top</vt:lpstr>
      <vt:lpstr>Islam 101</vt:lpstr>
      <vt:lpstr>Islam was founded in 622 AD by Mohammed the Prophet.</vt:lpstr>
      <vt:lpstr>The name “Islam” is often said to come from the Arabic word for peace (“salaam”); however, it is more likely that it is a variant of the word salaam which means “submission to God.”</vt:lpstr>
      <vt:lpstr>A person who follows Islam is known as a Muslim or “one who submits themselves to the will of Allah (God)”.</vt:lpstr>
      <vt:lpstr>   The phrase “Arab” refers to an ethnic group specifically located in the Middle East. Arabs are Semitic and can be Muslim, Jewish, or Christian.</vt:lpstr>
      <vt:lpstr>Birthplace of Islam:</vt:lpstr>
      <vt:lpstr>Slide 7</vt:lpstr>
      <vt:lpstr>Slide 8</vt:lpstr>
      <vt:lpstr>Proposed Kurdistan</vt:lpstr>
      <vt:lpstr>Followers of Islam believe:</vt:lpstr>
      <vt:lpstr>Mohammed’s message from Jibril was to educate his countrymen, convert the pagans, and save man from materialism, hedonism and idolatry.</vt:lpstr>
      <vt:lpstr>Not all were receptive to Mohammed’s message and he used force and politics to establish Islam across Asia and Northern Africa.</vt:lpstr>
      <vt:lpstr>Slide 13</vt:lpstr>
      <vt:lpstr>Holy texts:</vt:lpstr>
      <vt:lpstr>Six Fundamental Beliefs of Islam:</vt:lpstr>
      <vt:lpstr>The Five Pillars of Islam</vt:lpstr>
      <vt:lpstr>Pillar Number One:</vt:lpstr>
      <vt:lpstr>“I testify that there is none worthy of worship except Allah, and I testify that Muhammad is the messenger of Allah.”</vt:lpstr>
      <vt:lpstr>Pillar Number Two:</vt:lpstr>
      <vt:lpstr>Pillar Number Three:</vt:lpstr>
      <vt:lpstr>Pillar Number Four:</vt:lpstr>
      <vt:lpstr>Pillar Number Five:</vt:lpstr>
      <vt:lpstr>Mecca</vt:lpstr>
      <vt:lpstr>Mecca</vt:lpstr>
      <vt:lpstr>Major Schools of Thought within Islam:</vt:lpstr>
      <vt:lpstr>Branches of Islam</vt:lpstr>
      <vt:lpstr>Mosques</vt:lpstr>
      <vt:lpstr>Mosques Continued</vt:lpstr>
      <vt:lpstr>Slide 29</vt:lpstr>
      <vt:lpstr>King Hassan II – Morocco</vt:lpstr>
      <vt:lpstr>Muslim Holidays</vt:lpstr>
      <vt:lpstr>Muslim Holidays continued</vt:lpstr>
    </vt:vector>
  </TitlesOfParts>
  <Company>SGASD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Islam 101</dc:title>
  <dc:creator>DaviesL</dc:creator>
  <cp:lastModifiedBy>McFaddeR</cp:lastModifiedBy>
  <cp:revision>62</cp:revision>
  <dcterms:created xsi:type="dcterms:W3CDTF">2006-10-31T15:27:36Z</dcterms:created>
  <dcterms:modified xsi:type="dcterms:W3CDTF">2009-10-13T17:04:30Z</dcterms:modified>
</cp:coreProperties>
</file>